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54"/>
  </p:notesMasterIdLst>
  <p:handoutMasterIdLst>
    <p:handoutMasterId r:id="rId55"/>
  </p:handoutMasterIdLst>
  <p:sldIdLst>
    <p:sldId id="377" r:id="rId4"/>
    <p:sldId id="261" r:id="rId5"/>
    <p:sldId id="390" r:id="rId6"/>
    <p:sldId id="352" r:id="rId7"/>
    <p:sldId id="364" r:id="rId8"/>
    <p:sldId id="361" r:id="rId9"/>
    <p:sldId id="273" r:id="rId10"/>
    <p:sldId id="366" r:id="rId11"/>
    <p:sldId id="296" r:id="rId12"/>
    <p:sldId id="299" r:id="rId13"/>
    <p:sldId id="380" r:id="rId14"/>
    <p:sldId id="408" r:id="rId15"/>
    <p:sldId id="409" r:id="rId16"/>
    <p:sldId id="410" r:id="rId17"/>
    <p:sldId id="438" r:id="rId18"/>
    <p:sldId id="411" r:id="rId19"/>
    <p:sldId id="436" r:id="rId20"/>
    <p:sldId id="437" r:id="rId21"/>
    <p:sldId id="412" r:id="rId22"/>
    <p:sldId id="416" r:id="rId23"/>
    <p:sldId id="415" r:id="rId24"/>
    <p:sldId id="413" r:id="rId25"/>
    <p:sldId id="414" r:id="rId26"/>
    <p:sldId id="417" r:id="rId27"/>
    <p:sldId id="418" r:id="rId28"/>
    <p:sldId id="419" r:id="rId29"/>
    <p:sldId id="272" r:id="rId30"/>
    <p:sldId id="420" r:id="rId31"/>
    <p:sldId id="421" r:id="rId32"/>
    <p:sldId id="425" r:id="rId33"/>
    <p:sldId id="426" r:id="rId34"/>
    <p:sldId id="441" r:id="rId35"/>
    <p:sldId id="428" r:id="rId36"/>
    <p:sldId id="422" r:id="rId37"/>
    <p:sldId id="423" r:id="rId38"/>
    <p:sldId id="439" r:id="rId39"/>
    <p:sldId id="424" r:id="rId40"/>
    <p:sldId id="440" r:id="rId41"/>
    <p:sldId id="275" r:id="rId42"/>
    <p:sldId id="429" r:id="rId43"/>
    <p:sldId id="277" r:id="rId44"/>
    <p:sldId id="430" r:id="rId45"/>
    <p:sldId id="431" r:id="rId46"/>
    <p:sldId id="435" r:id="rId47"/>
    <p:sldId id="434" r:id="rId48"/>
    <p:sldId id="392" r:id="rId49"/>
    <p:sldId id="433" r:id="rId50"/>
    <p:sldId id="432" r:id="rId51"/>
    <p:sldId id="368" r:id="rId52"/>
    <p:sldId id="399" r:id="rId53"/>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00"/>
    <a:srgbClr val="A50021"/>
    <a:srgbClr val="CCFFFF"/>
    <a:srgbClr val="502800"/>
    <a:srgbClr val="996600"/>
    <a:srgbClr val="002776"/>
    <a:srgbClr val="66FFFF"/>
    <a:srgbClr val="00FFFF"/>
    <a:srgbClr val="000022"/>
    <a:srgbClr val="DD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657" autoAdjust="0"/>
    <p:restoredTop sz="94586"/>
  </p:normalViewPr>
  <p:slideViewPr>
    <p:cSldViewPr snapToGrid="0">
      <p:cViewPr varScale="1">
        <p:scale>
          <a:sx n="97" d="100"/>
          <a:sy n="97" d="100"/>
        </p:scale>
        <p:origin x="2382" y="96"/>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67FAC36-3D94-E346-A4D3-772E69BDBE1E}"/>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4AECF77-ACFA-B94B-91F5-914432E6E3E3}"/>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09A8E27B-7C77-CC41-A39D-023AFAB36DE6}" type="datetimeFigureOut">
              <a:rPr lang="en-US" smtClean="0"/>
              <a:t>11/23/2022</a:t>
            </a:fld>
            <a:endParaRPr lang="en-US"/>
          </a:p>
        </p:txBody>
      </p:sp>
      <p:sp>
        <p:nvSpPr>
          <p:cNvPr id="4" name="Footer Placeholder 3">
            <a:extLst>
              <a:ext uri="{FF2B5EF4-FFF2-40B4-BE49-F238E27FC236}">
                <a16:creationId xmlns:a16="http://schemas.microsoft.com/office/drawing/2014/main" id="{3C4321A4-F51E-1048-AB83-FF2039DBFC02}"/>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114E9F1-3DF8-7846-80D4-E03BF10B0CBF}"/>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E85FB1BB-AEB7-CA41-9E6F-0F3EC450C625}" type="slidenum">
              <a:rPr lang="en-US" smtClean="0"/>
              <a:t>‹#›</a:t>
            </a:fld>
            <a:endParaRPr lang="en-US"/>
          </a:p>
        </p:txBody>
      </p:sp>
    </p:spTree>
    <p:extLst>
      <p:ext uri="{BB962C8B-B14F-4D97-AF65-F5344CB8AC3E}">
        <p14:creationId xmlns:p14="http://schemas.microsoft.com/office/powerpoint/2010/main" val="20580141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3B0DF07B-44A8-418D-9259-E344039DF6BB}" type="datetimeFigureOut">
              <a:rPr lang="en-US" smtClean="0"/>
              <a:t>11/23/2022</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DCF57502-5810-4ACC-BFD7-246A8329DD4D}" type="slidenum">
              <a:rPr lang="en-US" smtClean="0"/>
              <a:t>‹#›</a:t>
            </a:fld>
            <a:endParaRPr lang="en-US"/>
          </a:p>
        </p:txBody>
      </p:sp>
    </p:spTree>
    <p:extLst>
      <p:ext uri="{BB962C8B-B14F-4D97-AF65-F5344CB8AC3E}">
        <p14:creationId xmlns:p14="http://schemas.microsoft.com/office/powerpoint/2010/main" val="1871324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britannica.com/place/Great-Ararat"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www.britannica.com/place/Little-Ararat" TargetMode="External"/><Relationship Id="rId4" Type="http://schemas.openxmlformats.org/officeDocument/2006/relationships/hyperlink" Target="https://www.britannica.com/place/Agri-Turkey"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britannica.com/place/Great-Ararat"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www.britannica.com/place/Little-Ararat" TargetMode="External"/><Relationship Id="rId4" Type="http://schemas.openxmlformats.org/officeDocument/2006/relationships/hyperlink" Target="https://www.britannica.com/place/Agri-Turkey"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F57502-5810-4ACC-BFD7-246A8329DD4D}" type="slidenum">
              <a:rPr lang="en-US" smtClean="0"/>
              <a:t>5</a:t>
            </a:fld>
            <a:endParaRPr lang="en-US"/>
          </a:p>
        </p:txBody>
      </p:sp>
    </p:spTree>
    <p:extLst>
      <p:ext uri="{BB962C8B-B14F-4D97-AF65-F5344CB8AC3E}">
        <p14:creationId xmlns:p14="http://schemas.microsoft.com/office/powerpoint/2010/main" val="767629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F57502-5810-4ACC-BFD7-246A8329DD4D}" type="slidenum">
              <a:rPr lang="en-US" smtClean="0"/>
              <a:t>19</a:t>
            </a:fld>
            <a:endParaRPr lang="en-US"/>
          </a:p>
        </p:txBody>
      </p:sp>
    </p:spTree>
    <p:extLst>
      <p:ext uri="{BB962C8B-B14F-4D97-AF65-F5344CB8AC3E}">
        <p14:creationId xmlns:p14="http://schemas.microsoft.com/office/powerpoint/2010/main" val="1585047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F57502-5810-4ACC-BFD7-246A8329DD4D}" type="slidenum">
              <a:rPr lang="en-US" smtClean="0"/>
              <a:t>20</a:t>
            </a:fld>
            <a:endParaRPr lang="en-US"/>
          </a:p>
        </p:txBody>
      </p:sp>
    </p:spTree>
    <p:extLst>
      <p:ext uri="{BB962C8B-B14F-4D97-AF65-F5344CB8AC3E}">
        <p14:creationId xmlns:p14="http://schemas.microsoft.com/office/powerpoint/2010/main" val="752115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F57502-5810-4ACC-BFD7-246A8329DD4D}" type="slidenum">
              <a:rPr lang="en-US" smtClean="0"/>
              <a:t>24</a:t>
            </a:fld>
            <a:endParaRPr lang="en-US"/>
          </a:p>
        </p:txBody>
      </p:sp>
    </p:spTree>
    <p:extLst>
      <p:ext uri="{BB962C8B-B14F-4D97-AF65-F5344CB8AC3E}">
        <p14:creationId xmlns:p14="http://schemas.microsoft.com/office/powerpoint/2010/main" val="2558509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F57502-5810-4ACC-BFD7-246A8329DD4D}" type="slidenum">
              <a:rPr lang="en-US" smtClean="0"/>
              <a:t>25</a:t>
            </a:fld>
            <a:endParaRPr lang="en-US"/>
          </a:p>
        </p:txBody>
      </p:sp>
    </p:spTree>
    <p:extLst>
      <p:ext uri="{BB962C8B-B14F-4D97-AF65-F5344CB8AC3E}">
        <p14:creationId xmlns:p14="http://schemas.microsoft.com/office/powerpoint/2010/main" val="1371984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F57502-5810-4ACC-BFD7-246A8329DD4D}" type="slidenum">
              <a:rPr lang="en-US" smtClean="0"/>
              <a:t>26</a:t>
            </a:fld>
            <a:endParaRPr lang="en-US"/>
          </a:p>
        </p:txBody>
      </p:sp>
    </p:spTree>
    <p:extLst>
      <p:ext uri="{BB962C8B-B14F-4D97-AF65-F5344CB8AC3E}">
        <p14:creationId xmlns:p14="http://schemas.microsoft.com/office/powerpoint/2010/main" val="2641523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F57502-5810-4ACC-BFD7-246A8329DD4D}" type="slidenum">
              <a:rPr lang="en-US" smtClean="0"/>
              <a:t>28</a:t>
            </a:fld>
            <a:endParaRPr lang="en-US"/>
          </a:p>
        </p:txBody>
      </p:sp>
    </p:spTree>
    <p:extLst>
      <p:ext uri="{BB962C8B-B14F-4D97-AF65-F5344CB8AC3E}">
        <p14:creationId xmlns:p14="http://schemas.microsoft.com/office/powerpoint/2010/main" val="2831433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F57502-5810-4ACC-BFD7-246A8329DD4D}" type="slidenum">
              <a:rPr lang="en-US" smtClean="0"/>
              <a:t>29</a:t>
            </a:fld>
            <a:endParaRPr lang="en-US"/>
          </a:p>
        </p:txBody>
      </p:sp>
    </p:spTree>
    <p:extLst>
      <p:ext uri="{BB962C8B-B14F-4D97-AF65-F5344CB8AC3E}">
        <p14:creationId xmlns:p14="http://schemas.microsoft.com/office/powerpoint/2010/main" val="3155652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Mt Ararat</a:t>
            </a:r>
          </a:p>
        </p:txBody>
      </p:sp>
      <p:sp>
        <p:nvSpPr>
          <p:cNvPr id="4" name="Slide Number Placeholder 3"/>
          <p:cNvSpPr>
            <a:spLocks noGrp="1"/>
          </p:cNvSpPr>
          <p:nvPr>
            <p:ph type="sldNum" sz="quarter" idx="5"/>
          </p:nvPr>
        </p:nvSpPr>
        <p:spPr/>
        <p:txBody>
          <a:bodyPr/>
          <a:lstStyle/>
          <a:p>
            <a:fld id="{DCF57502-5810-4ACC-BFD7-246A8329DD4D}" type="slidenum">
              <a:rPr lang="en-US" smtClean="0"/>
              <a:t>30</a:t>
            </a:fld>
            <a:endParaRPr lang="en-US"/>
          </a:p>
        </p:txBody>
      </p:sp>
    </p:spTree>
    <p:extLst>
      <p:ext uri="{BB962C8B-B14F-4D97-AF65-F5344CB8AC3E}">
        <p14:creationId xmlns:p14="http://schemas.microsoft.com/office/powerpoint/2010/main" val="319271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A1A1A"/>
                </a:solidFill>
                <a:effectLst/>
                <a:latin typeface="Georgia" panose="02040502050405020303" pitchFamily="18" charset="0"/>
              </a:rPr>
              <a:t>Ararat consists of two peaks, their summits about 7 miles (11 km) apart. </a:t>
            </a:r>
            <a:r>
              <a:rPr lang="en-US" b="0" i="0" dirty="0">
                <a:effectLst/>
                <a:latin typeface="Georgia" panose="02040502050405020303" pitchFamily="18" charset="0"/>
                <a:hlinkClick r:id="rId3"/>
              </a:rPr>
              <a:t>Great Ararat</a:t>
            </a:r>
            <a:r>
              <a:rPr lang="en-US" b="0" i="0" dirty="0">
                <a:solidFill>
                  <a:srgbClr val="1A1A1A"/>
                </a:solidFill>
                <a:effectLst/>
                <a:latin typeface="Georgia" panose="02040502050405020303" pitchFamily="18" charset="0"/>
              </a:rPr>
              <a:t>, or </a:t>
            </a:r>
            <a:r>
              <a:rPr lang="en-US" b="0" i="0" dirty="0" err="1">
                <a:solidFill>
                  <a:srgbClr val="1A1A1A"/>
                </a:solidFill>
                <a:effectLst/>
                <a:latin typeface="Georgia" panose="02040502050405020303" pitchFamily="18" charset="0"/>
              </a:rPr>
              <a:t>Büyük</a:t>
            </a:r>
            <a:r>
              <a:rPr lang="en-US" b="0" i="0" dirty="0">
                <a:solidFill>
                  <a:srgbClr val="1A1A1A"/>
                </a:solidFill>
                <a:effectLst/>
                <a:latin typeface="Georgia" panose="02040502050405020303" pitchFamily="18" charset="0"/>
              </a:rPr>
              <a:t> </a:t>
            </a:r>
            <a:r>
              <a:rPr lang="en-US" b="0" i="0" dirty="0" err="1">
                <a:effectLst/>
                <a:latin typeface="Georgia" panose="02040502050405020303" pitchFamily="18" charset="0"/>
                <a:hlinkClick r:id="rId4"/>
              </a:rPr>
              <a:t>Ağrı</a:t>
            </a:r>
            <a:r>
              <a:rPr lang="en-US" b="0" i="0" dirty="0">
                <a:solidFill>
                  <a:srgbClr val="1A1A1A"/>
                </a:solidFill>
                <a:effectLst/>
                <a:latin typeface="Georgia" panose="02040502050405020303" pitchFamily="18" charset="0"/>
              </a:rPr>
              <a:t> </a:t>
            </a:r>
            <a:r>
              <a:rPr lang="en-US" b="0" i="0" dirty="0" err="1">
                <a:solidFill>
                  <a:srgbClr val="1A1A1A"/>
                </a:solidFill>
                <a:effectLst/>
                <a:latin typeface="Georgia" panose="02040502050405020303" pitchFamily="18" charset="0"/>
              </a:rPr>
              <a:t>Dağı</a:t>
            </a:r>
            <a:r>
              <a:rPr lang="en-US" b="0" i="0" dirty="0">
                <a:solidFill>
                  <a:srgbClr val="1A1A1A"/>
                </a:solidFill>
                <a:effectLst/>
                <a:latin typeface="Georgia" panose="02040502050405020303" pitchFamily="18" charset="0"/>
              </a:rPr>
              <a:t>, which reaches an elevation of 16,945 feet (5,165 </a:t>
            </a:r>
            <a:r>
              <a:rPr lang="en-US" b="0" i="0" dirty="0" err="1">
                <a:solidFill>
                  <a:srgbClr val="1A1A1A"/>
                </a:solidFill>
                <a:effectLst/>
                <a:latin typeface="Georgia" panose="02040502050405020303" pitchFamily="18" charset="0"/>
              </a:rPr>
              <a:t>metres</a:t>
            </a:r>
            <a:r>
              <a:rPr lang="en-US" b="0" i="0" dirty="0">
                <a:solidFill>
                  <a:srgbClr val="1A1A1A"/>
                </a:solidFill>
                <a:effectLst/>
                <a:latin typeface="Georgia" panose="02040502050405020303" pitchFamily="18" charset="0"/>
              </a:rPr>
              <a:t>) above sea level, is the highest peak in Turkey. </a:t>
            </a:r>
            <a:r>
              <a:rPr lang="en-US" b="0" i="0" dirty="0">
                <a:effectLst/>
                <a:latin typeface="Georgia" panose="02040502050405020303" pitchFamily="18" charset="0"/>
                <a:hlinkClick r:id="rId5"/>
              </a:rPr>
              <a:t>Little Ararat</a:t>
            </a:r>
            <a:r>
              <a:rPr lang="en-US" b="0" i="0" dirty="0">
                <a:solidFill>
                  <a:srgbClr val="1A1A1A"/>
                </a:solidFill>
                <a:effectLst/>
                <a:latin typeface="Georgia" panose="02040502050405020303" pitchFamily="18" charset="0"/>
              </a:rPr>
              <a:t>, or </a:t>
            </a:r>
            <a:r>
              <a:rPr lang="en-US" b="0" i="0" dirty="0" err="1">
                <a:solidFill>
                  <a:srgbClr val="1A1A1A"/>
                </a:solidFill>
                <a:effectLst/>
                <a:latin typeface="Georgia" panose="02040502050405020303" pitchFamily="18" charset="0"/>
              </a:rPr>
              <a:t>Küçük</a:t>
            </a:r>
            <a:r>
              <a:rPr lang="en-US" b="0" i="0" dirty="0">
                <a:solidFill>
                  <a:srgbClr val="1A1A1A"/>
                </a:solidFill>
                <a:effectLst/>
                <a:latin typeface="Georgia" panose="02040502050405020303" pitchFamily="18" charset="0"/>
              </a:rPr>
              <a:t> </a:t>
            </a:r>
            <a:r>
              <a:rPr lang="en-US" b="0" i="0" dirty="0" err="1">
                <a:solidFill>
                  <a:srgbClr val="1A1A1A"/>
                </a:solidFill>
                <a:effectLst/>
                <a:latin typeface="Georgia" panose="02040502050405020303" pitchFamily="18" charset="0"/>
              </a:rPr>
              <a:t>Ağrı</a:t>
            </a:r>
            <a:r>
              <a:rPr lang="en-US" b="0" i="0" dirty="0">
                <a:solidFill>
                  <a:srgbClr val="1A1A1A"/>
                </a:solidFill>
                <a:effectLst/>
                <a:latin typeface="Georgia" panose="02040502050405020303" pitchFamily="18" charset="0"/>
              </a:rPr>
              <a:t> </a:t>
            </a:r>
            <a:r>
              <a:rPr lang="en-US" b="0" i="0" dirty="0" err="1">
                <a:solidFill>
                  <a:srgbClr val="1A1A1A"/>
                </a:solidFill>
                <a:effectLst/>
                <a:latin typeface="Georgia" panose="02040502050405020303" pitchFamily="18" charset="0"/>
              </a:rPr>
              <a:t>Dağı</a:t>
            </a:r>
            <a:r>
              <a:rPr lang="en-US" b="0" i="0" dirty="0">
                <a:solidFill>
                  <a:srgbClr val="1A1A1A"/>
                </a:solidFill>
                <a:effectLst/>
                <a:latin typeface="Georgia" panose="02040502050405020303" pitchFamily="18" charset="0"/>
              </a:rPr>
              <a:t>, rises in a smooth, steep, nearly perfect cone to 12,782 feet (3,896 </a:t>
            </a:r>
            <a:r>
              <a:rPr lang="en-US" b="0" i="0" dirty="0" err="1">
                <a:solidFill>
                  <a:srgbClr val="1A1A1A"/>
                </a:solidFill>
                <a:effectLst/>
                <a:latin typeface="Georgia" panose="02040502050405020303" pitchFamily="18" charset="0"/>
              </a:rPr>
              <a:t>metres</a:t>
            </a:r>
            <a:r>
              <a:rPr lang="en-US" b="0" i="0" dirty="0">
                <a:solidFill>
                  <a:srgbClr val="1A1A1A"/>
                </a:solidFill>
                <a:effectLst/>
                <a:latin typeface="Georgia" panose="02040502050405020303" pitchFamily="18" charset="0"/>
              </a:rPr>
              <a:t>). </a:t>
            </a:r>
          </a:p>
          <a:p>
            <a:endParaRPr lang="en-US" dirty="0"/>
          </a:p>
          <a:p>
            <a:r>
              <a:rPr lang="en-US" dirty="0"/>
              <a:t>https://www.britannica.com/place/Mount-Ararat</a:t>
            </a:r>
          </a:p>
          <a:p>
            <a:endParaRPr lang="en-US" dirty="0"/>
          </a:p>
        </p:txBody>
      </p:sp>
      <p:sp>
        <p:nvSpPr>
          <p:cNvPr id="4" name="Slide Number Placeholder 3"/>
          <p:cNvSpPr>
            <a:spLocks noGrp="1"/>
          </p:cNvSpPr>
          <p:nvPr>
            <p:ph type="sldNum" sz="quarter" idx="5"/>
          </p:nvPr>
        </p:nvSpPr>
        <p:spPr/>
        <p:txBody>
          <a:bodyPr/>
          <a:lstStyle/>
          <a:p>
            <a:fld id="{DCF57502-5810-4ACC-BFD7-246A8329DD4D}" type="slidenum">
              <a:rPr lang="en-US" smtClean="0"/>
              <a:t>31</a:t>
            </a:fld>
            <a:endParaRPr lang="en-US"/>
          </a:p>
        </p:txBody>
      </p:sp>
    </p:spTree>
    <p:extLst>
      <p:ext uri="{BB962C8B-B14F-4D97-AF65-F5344CB8AC3E}">
        <p14:creationId xmlns:p14="http://schemas.microsoft.com/office/powerpoint/2010/main" val="635214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A1A1A"/>
                </a:solidFill>
                <a:effectLst/>
                <a:latin typeface="Georgia" panose="02040502050405020303" pitchFamily="18" charset="0"/>
              </a:rPr>
              <a:t>Ararat consists of two peaks, their summits about 7 miles (11 km) apart. </a:t>
            </a:r>
            <a:r>
              <a:rPr lang="en-US" b="0" i="0" dirty="0">
                <a:effectLst/>
                <a:latin typeface="Georgia" panose="02040502050405020303" pitchFamily="18" charset="0"/>
                <a:hlinkClick r:id="rId3"/>
              </a:rPr>
              <a:t>Great Ararat</a:t>
            </a:r>
            <a:r>
              <a:rPr lang="en-US" b="0" i="0" dirty="0">
                <a:solidFill>
                  <a:srgbClr val="1A1A1A"/>
                </a:solidFill>
                <a:effectLst/>
                <a:latin typeface="Georgia" panose="02040502050405020303" pitchFamily="18" charset="0"/>
              </a:rPr>
              <a:t>, or </a:t>
            </a:r>
            <a:r>
              <a:rPr lang="en-US" b="0" i="0" dirty="0" err="1">
                <a:solidFill>
                  <a:srgbClr val="1A1A1A"/>
                </a:solidFill>
                <a:effectLst/>
                <a:latin typeface="Georgia" panose="02040502050405020303" pitchFamily="18" charset="0"/>
              </a:rPr>
              <a:t>Büyük</a:t>
            </a:r>
            <a:r>
              <a:rPr lang="en-US" b="0" i="0" dirty="0">
                <a:solidFill>
                  <a:srgbClr val="1A1A1A"/>
                </a:solidFill>
                <a:effectLst/>
                <a:latin typeface="Georgia" panose="02040502050405020303" pitchFamily="18" charset="0"/>
              </a:rPr>
              <a:t> </a:t>
            </a:r>
            <a:r>
              <a:rPr lang="en-US" b="0" i="0" dirty="0" err="1">
                <a:effectLst/>
                <a:latin typeface="Georgia" panose="02040502050405020303" pitchFamily="18" charset="0"/>
                <a:hlinkClick r:id="rId4"/>
              </a:rPr>
              <a:t>Ağrı</a:t>
            </a:r>
            <a:r>
              <a:rPr lang="en-US" b="0" i="0" dirty="0">
                <a:solidFill>
                  <a:srgbClr val="1A1A1A"/>
                </a:solidFill>
                <a:effectLst/>
                <a:latin typeface="Georgia" panose="02040502050405020303" pitchFamily="18" charset="0"/>
              </a:rPr>
              <a:t> </a:t>
            </a:r>
            <a:r>
              <a:rPr lang="en-US" b="0" i="0" dirty="0" err="1">
                <a:solidFill>
                  <a:srgbClr val="1A1A1A"/>
                </a:solidFill>
                <a:effectLst/>
                <a:latin typeface="Georgia" panose="02040502050405020303" pitchFamily="18" charset="0"/>
              </a:rPr>
              <a:t>Dağı</a:t>
            </a:r>
            <a:r>
              <a:rPr lang="en-US" b="0" i="0" dirty="0">
                <a:solidFill>
                  <a:srgbClr val="1A1A1A"/>
                </a:solidFill>
                <a:effectLst/>
                <a:latin typeface="Georgia" panose="02040502050405020303" pitchFamily="18" charset="0"/>
              </a:rPr>
              <a:t>, which reaches an elevation of 16,945 feet (5,165 </a:t>
            </a:r>
            <a:r>
              <a:rPr lang="en-US" b="0" i="0" dirty="0" err="1">
                <a:solidFill>
                  <a:srgbClr val="1A1A1A"/>
                </a:solidFill>
                <a:effectLst/>
                <a:latin typeface="Georgia" panose="02040502050405020303" pitchFamily="18" charset="0"/>
              </a:rPr>
              <a:t>metres</a:t>
            </a:r>
            <a:r>
              <a:rPr lang="en-US" b="0" i="0" dirty="0">
                <a:solidFill>
                  <a:srgbClr val="1A1A1A"/>
                </a:solidFill>
                <a:effectLst/>
                <a:latin typeface="Georgia" panose="02040502050405020303" pitchFamily="18" charset="0"/>
              </a:rPr>
              <a:t>) above sea level, is the highest peak in Turkey. </a:t>
            </a:r>
            <a:r>
              <a:rPr lang="en-US" b="0" i="0" dirty="0">
                <a:effectLst/>
                <a:latin typeface="Georgia" panose="02040502050405020303" pitchFamily="18" charset="0"/>
                <a:hlinkClick r:id="rId5"/>
              </a:rPr>
              <a:t>Little Ararat</a:t>
            </a:r>
            <a:r>
              <a:rPr lang="en-US" b="0" i="0" dirty="0">
                <a:solidFill>
                  <a:srgbClr val="1A1A1A"/>
                </a:solidFill>
                <a:effectLst/>
                <a:latin typeface="Georgia" panose="02040502050405020303" pitchFamily="18" charset="0"/>
              </a:rPr>
              <a:t>, or </a:t>
            </a:r>
            <a:r>
              <a:rPr lang="en-US" b="0" i="0" dirty="0" err="1">
                <a:solidFill>
                  <a:srgbClr val="1A1A1A"/>
                </a:solidFill>
                <a:effectLst/>
                <a:latin typeface="Georgia" panose="02040502050405020303" pitchFamily="18" charset="0"/>
              </a:rPr>
              <a:t>Küçük</a:t>
            </a:r>
            <a:r>
              <a:rPr lang="en-US" b="0" i="0" dirty="0">
                <a:solidFill>
                  <a:srgbClr val="1A1A1A"/>
                </a:solidFill>
                <a:effectLst/>
                <a:latin typeface="Georgia" panose="02040502050405020303" pitchFamily="18" charset="0"/>
              </a:rPr>
              <a:t> </a:t>
            </a:r>
            <a:r>
              <a:rPr lang="en-US" b="0" i="0" dirty="0" err="1">
                <a:solidFill>
                  <a:srgbClr val="1A1A1A"/>
                </a:solidFill>
                <a:effectLst/>
                <a:latin typeface="Georgia" panose="02040502050405020303" pitchFamily="18" charset="0"/>
              </a:rPr>
              <a:t>Ağrı</a:t>
            </a:r>
            <a:r>
              <a:rPr lang="en-US" b="0" i="0" dirty="0">
                <a:solidFill>
                  <a:srgbClr val="1A1A1A"/>
                </a:solidFill>
                <a:effectLst/>
                <a:latin typeface="Georgia" panose="02040502050405020303" pitchFamily="18" charset="0"/>
              </a:rPr>
              <a:t> </a:t>
            </a:r>
            <a:r>
              <a:rPr lang="en-US" b="0" i="0" dirty="0" err="1">
                <a:solidFill>
                  <a:srgbClr val="1A1A1A"/>
                </a:solidFill>
                <a:effectLst/>
                <a:latin typeface="Georgia" panose="02040502050405020303" pitchFamily="18" charset="0"/>
              </a:rPr>
              <a:t>Dağı</a:t>
            </a:r>
            <a:r>
              <a:rPr lang="en-US" b="0" i="0" dirty="0">
                <a:solidFill>
                  <a:srgbClr val="1A1A1A"/>
                </a:solidFill>
                <a:effectLst/>
                <a:latin typeface="Georgia" panose="02040502050405020303" pitchFamily="18" charset="0"/>
              </a:rPr>
              <a:t>, rises in a smooth, steep, nearly perfect cone to 12,782 feet (3,896 </a:t>
            </a:r>
            <a:r>
              <a:rPr lang="en-US" b="0" i="0" dirty="0" err="1">
                <a:solidFill>
                  <a:srgbClr val="1A1A1A"/>
                </a:solidFill>
                <a:effectLst/>
                <a:latin typeface="Georgia" panose="02040502050405020303" pitchFamily="18" charset="0"/>
              </a:rPr>
              <a:t>metres</a:t>
            </a:r>
            <a:r>
              <a:rPr lang="en-US" b="0" i="0" dirty="0">
                <a:solidFill>
                  <a:srgbClr val="1A1A1A"/>
                </a:solidFill>
                <a:effectLst/>
                <a:latin typeface="Georgia" panose="02040502050405020303" pitchFamily="18" charset="0"/>
              </a:rPr>
              <a:t>). </a:t>
            </a:r>
          </a:p>
          <a:p>
            <a:endParaRPr lang="en-US" dirty="0"/>
          </a:p>
          <a:p>
            <a:r>
              <a:rPr lang="en-US" dirty="0"/>
              <a:t>https://www.britannica.com/place/Mount-Ararat</a:t>
            </a:r>
          </a:p>
          <a:p>
            <a:endParaRPr lang="en-US" dirty="0"/>
          </a:p>
        </p:txBody>
      </p:sp>
      <p:sp>
        <p:nvSpPr>
          <p:cNvPr id="4" name="Slide Number Placeholder 3"/>
          <p:cNvSpPr>
            <a:spLocks noGrp="1"/>
          </p:cNvSpPr>
          <p:nvPr>
            <p:ph type="sldNum" sz="quarter" idx="5"/>
          </p:nvPr>
        </p:nvSpPr>
        <p:spPr/>
        <p:txBody>
          <a:bodyPr/>
          <a:lstStyle/>
          <a:p>
            <a:fld id="{DCF57502-5810-4ACC-BFD7-246A8329DD4D}" type="slidenum">
              <a:rPr lang="en-US" smtClean="0"/>
              <a:t>32</a:t>
            </a:fld>
            <a:endParaRPr lang="en-US"/>
          </a:p>
        </p:txBody>
      </p:sp>
    </p:spTree>
    <p:extLst>
      <p:ext uri="{BB962C8B-B14F-4D97-AF65-F5344CB8AC3E}">
        <p14:creationId xmlns:p14="http://schemas.microsoft.com/office/powerpoint/2010/main" val="1845497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F57502-5810-4ACC-BFD7-246A8329DD4D}" type="slidenum">
              <a:rPr lang="en-US" smtClean="0"/>
              <a:t>6</a:t>
            </a:fld>
            <a:endParaRPr lang="en-US"/>
          </a:p>
        </p:txBody>
      </p:sp>
    </p:spTree>
    <p:extLst>
      <p:ext uri="{BB962C8B-B14F-4D97-AF65-F5344CB8AC3E}">
        <p14:creationId xmlns:p14="http://schemas.microsoft.com/office/powerpoint/2010/main" val="37566139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F57502-5810-4ACC-BFD7-246A8329DD4D}" type="slidenum">
              <a:rPr lang="en-US" smtClean="0"/>
              <a:t>33</a:t>
            </a:fld>
            <a:endParaRPr lang="en-US"/>
          </a:p>
        </p:txBody>
      </p:sp>
    </p:spTree>
    <p:extLst>
      <p:ext uri="{BB962C8B-B14F-4D97-AF65-F5344CB8AC3E}">
        <p14:creationId xmlns:p14="http://schemas.microsoft.com/office/powerpoint/2010/main" val="29059928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F57502-5810-4ACC-BFD7-246A8329DD4D}" type="slidenum">
              <a:rPr lang="en-US" smtClean="0"/>
              <a:t>34</a:t>
            </a:fld>
            <a:endParaRPr lang="en-US"/>
          </a:p>
        </p:txBody>
      </p:sp>
    </p:spTree>
    <p:extLst>
      <p:ext uri="{BB962C8B-B14F-4D97-AF65-F5344CB8AC3E}">
        <p14:creationId xmlns:p14="http://schemas.microsoft.com/office/powerpoint/2010/main" val="19807517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F57502-5810-4ACC-BFD7-246A8329DD4D}" type="slidenum">
              <a:rPr lang="en-US" smtClean="0"/>
              <a:t>35</a:t>
            </a:fld>
            <a:endParaRPr lang="en-US"/>
          </a:p>
        </p:txBody>
      </p:sp>
    </p:spTree>
    <p:extLst>
      <p:ext uri="{BB962C8B-B14F-4D97-AF65-F5344CB8AC3E}">
        <p14:creationId xmlns:p14="http://schemas.microsoft.com/office/powerpoint/2010/main" val="12747890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F57502-5810-4ACC-BFD7-246A8329DD4D}" type="slidenum">
              <a:rPr lang="en-US" smtClean="0"/>
              <a:t>36</a:t>
            </a:fld>
            <a:endParaRPr lang="en-US"/>
          </a:p>
        </p:txBody>
      </p:sp>
    </p:spTree>
    <p:extLst>
      <p:ext uri="{BB962C8B-B14F-4D97-AF65-F5344CB8AC3E}">
        <p14:creationId xmlns:p14="http://schemas.microsoft.com/office/powerpoint/2010/main" val="227619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F57502-5810-4ACC-BFD7-246A8329DD4D}" type="slidenum">
              <a:rPr lang="en-US" smtClean="0"/>
              <a:t>37</a:t>
            </a:fld>
            <a:endParaRPr lang="en-US"/>
          </a:p>
        </p:txBody>
      </p:sp>
    </p:spTree>
    <p:extLst>
      <p:ext uri="{BB962C8B-B14F-4D97-AF65-F5344CB8AC3E}">
        <p14:creationId xmlns:p14="http://schemas.microsoft.com/office/powerpoint/2010/main" val="34319576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F57502-5810-4ACC-BFD7-246A8329DD4D}" type="slidenum">
              <a:rPr lang="en-US" smtClean="0"/>
              <a:t>38</a:t>
            </a:fld>
            <a:endParaRPr lang="en-US"/>
          </a:p>
        </p:txBody>
      </p:sp>
    </p:spTree>
    <p:extLst>
      <p:ext uri="{BB962C8B-B14F-4D97-AF65-F5344CB8AC3E}">
        <p14:creationId xmlns:p14="http://schemas.microsoft.com/office/powerpoint/2010/main" val="983663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F57502-5810-4ACC-BFD7-246A8329DD4D}" type="slidenum">
              <a:rPr lang="en-US" smtClean="0"/>
              <a:t>40</a:t>
            </a:fld>
            <a:endParaRPr lang="en-US"/>
          </a:p>
        </p:txBody>
      </p:sp>
    </p:spTree>
    <p:extLst>
      <p:ext uri="{BB962C8B-B14F-4D97-AF65-F5344CB8AC3E}">
        <p14:creationId xmlns:p14="http://schemas.microsoft.com/office/powerpoint/2010/main" val="24843462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F57502-5810-4ACC-BFD7-246A8329DD4D}" type="slidenum">
              <a:rPr lang="en-US" smtClean="0"/>
              <a:t>42</a:t>
            </a:fld>
            <a:endParaRPr lang="en-US"/>
          </a:p>
        </p:txBody>
      </p:sp>
    </p:spTree>
    <p:extLst>
      <p:ext uri="{BB962C8B-B14F-4D97-AF65-F5344CB8AC3E}">
        <p14:creationId xmlns:p14="http://schemas.microsoft.com/office/powerpoint/2010/main" val="20497596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F57502-5810-4ACC-BFD7-246A8329DD4D}" type="slidenum">
              <a:rPr lang="en-US" smtClean="0"/>
              <a:t>43</a:t>
            </a:fld>
            <a:endParaRPr lang="en-US"/>
          </a:p>
        </p:txBody>
      </p:sp>
    </p:spTree>
    <p:extLst>
      <p:ext uri="{BB962C8B-B14F-4D97-AF65-F5344CB8AC3E}">
        <p14:creationId xmlns:p14="http://schemas.microsoft.com/office/powerpoint/2010/main" val="29077931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F57502-5810-4ACC-BFD7-246A8329DD4D}" type="slidenum">
              <a:rPr lang="en-US" smtClean="0"/>
              <a:t>50</a:t>
            </a:fld>
            <a:endParaRPr lang="en-US"/>
          </a:p>
        </p:txBody>
      </p:sp>
    </p:spTree>
    <p:extLst>
      <p:ext uri="{BB962C8B-B14F-4D97-AF65-F5344CB8AC3E}">
        <p14:creationId xmlns:p14="http://schemas.microsoft.com/office/powerpoint/2010/main" val="1849722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C666FD-F8D3-E647-945C-2D766258BE77}" type="slidenum">
              <a:rPr lang="en-US" smtClean="0"/>
              <a:t>9</a:t>
            </a:fld>
            <a:endParaRPr lang="en-US"/>
          </a:p>
        </p:txBody>
      </p:sp>
    </p:spTree>
    <p:extLst>
      <p:ext uri="{BB962C8B-B14F-4D97-AF65-F5344CB8AC3E}">
        <p14:creationId xmlns:p14="http://schemas.microsoft.com/office/powerpoint/2010/main" val="1067968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F57502-5810-4ACC-BFD7-246A8329DD4D}" type="slidenum">
              <a:rPr lang="en-US" smtClean="0"/>
              <a:t>13</a:t>
            </a:fld>
            <a:endParaRPr lang="en-US"/>
          </a:p>
        </p:txBody>
      </p:sp>
    </p:spTree>
    <p:extLst>
      <p:ext uri="{BB962C8B-B14F-4D97-AF65-F5344CB8AC3E}">
        <p14:creationId xmlns:p14="http://schemas.microsoft.com/office/powerpoint/2010/main" val="1042055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F57502-5810-4ACC-BFD7-246A8329DD4D}" type="slidenum">
              <a:rPr lang="en-US" smtClean="0"/>
              <a:t>14</a:t>
            </a:fld>
            <a:endParaRPr lang="en-US"/>
          </a:p>
        </p:txBody>
      </p:sp>
    </p:spTree>
    <p:extLst>
      <p:ext uri="{BB962C8B-B14F-4D97-AF65-F5344CB8AC3E}">
        <p14:creationId xmlns:p14="http://schemas.microsoft.com/office/powerpoint/2010/main" val="2501680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F57502-5810-4ACC-BFD7-246A8329DD4D}" type="slidenum">
              <a:rPr lang="en-US" smtClean="0"/>
              <a:t>15</a:t>
            </a:fld>
            <a:endParaRPr lang="en-US"/>
          </a:p>
        </p:txBody>
      </p:sp>
    </p:spTree>
    <p:extLst>
      <p:ext uri="{BB962C8B-B14F-4D97-AF65-F5344CB8AC3E}">
        <p14:creationId xmlns:p14="http://schemas.microsoft.com/office/powerpoint/2010/main" val="1148305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F57502-5810-4ACC-BFD7-246A8329DD4D}" type="slidenum">
              <a:rPr lang="en-US" smtClean="0"/>
              <a:t>16</a:t>
            </a:fld>
            <a:endParaRPr lang="en-US"/>
          </a:p>
        </p:txBody>
      </p:sp>
    </p:spTree>
    <p:extLst>
      <p:ext uri="{BB962C8B-B14F-4D97-AF65-F5344CB8AC3E}">
        <p14:creationId xmlns:p14="http://schemas.microsoft.com/office/powerpoint/2010/main" val="3639729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F57502-5810-4ACC-BFD7-246A8329DD4D}" type="slidenum">
              <a:rPr lang="en-US" smtClean="0"/>
              <a:t>17</a:t>
            </a:fld>
            <a:endParaRPr lang="en-US"/>
          </a:p>
        </p:txBody>
      </p:sp>
    </p:spTree>
    <p:extLst>
      <p:ext uri="{BB962C8B-B14F-4D97-AF65-F5344CB8AC3E}">
        <p14:creationId xmlns:p14="http://schemas.microsoft.com/office/powerpoint/2010/main" val="2489326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F57502-5810-4ACC-BFD7-246A8329DD4D}" type="slidenum">
              <a:rPr lang="en-US" smtClean="0"/>
              <a:t>18</a:t>
            </a:fld>
            <a:endParaRPr lang="en-US"/>
          </a:p>
        </p:txBody>
      </p:sp>
    </p:spTree>
    <p:extLst>
      <p:ext uri="{BB962C8B-B14F-4D97-AF65-F5344CB8AC3E}">
        <p14:creationId xmlns:p14="http://schemas.microsoft.com/office/powerpoint/2010/main" val="3772598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FDCA548-3128-4156-934E-086DD6725C1A}"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FF346A-B3AD-4FCB-9011-4B5E7934A958}" type="slidenum">
              <a:rPr lang="en-US" smtClean="0"/>
              <a:t>‹#›</a:t>
            </a:fld>
            <a:endParaRPr lang="en-US"/>
          </a:p>
        </p:txBody>
      </p:sp>
    </p:spTree>
    <p:extLst>
      <p:ext uri="{BB962C8B-B14F-4D97-AF65-F5344CB8AC3E}">
        <p14:creationId xmlns:p14="http://schemas.microsoft.com/office/powerpoint/2010/main" val="4114885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DCA548-3128-4156-934E-086DD6725C1A}"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FF346A-B3AD-4FCB-9011-4B5E7934A958}" type="slidenum">
              <a:rPr lang="en-US" smtClean="0"/>
              <a:t>‹#›</a:t>
            </a:fld>
            <a:endParaRPr lang="en-US"/>
          </a:p>
        </p:txBody>
      </p:sp>
    </p:spTree>
    <p:extLst>
      <p:ext uri="{BB962C8B-B14F-4D97-AF65-F5344CB8AC3E}">
        <p14:creationId xmlns:p14="http://schemas.microsoft.com/office/powerpoint/2010/main" val="3459124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DCA548-3128-4156-934E-086DD6725C1A}"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FF346A-B3AD-4FCB-9011-4B5E7934A958}" type="slidenum">
              <a:rPr lang="en-US" smtClean="0"/>
              <a:t>‹#›</a:t>
            </a:fld>
            <a:endParaRPr lang="en-US"/>
          </a:p>
        </p:txBody>
      </p:sp>
    </p:spTree>
    <p:extLst>
      <p:ext uri="{BB962C8B-B14F-4D97-AF65-F5344CB8AC3E}">
        <p14:creationId xmlns:p14="http://schemas.microsoft.com/office/powerpoint/2010/main" val="613843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FDCA548-3128-4156-934E-086DD6725C1A}"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FF346A-B3AD-4FCB-9011-4B5E7934A958}" type="slidenum">
              <a:rPr lang="en-US" smtClean="0"/>
              <a:t>‹#›</a:t>
            </a:fld>
            <a:endParaRPr lang="en-US"/>
          </a:p>
        </p:txBody>
      </p:sp>
    </p:spTree>
    <p:extLst>
      <p:ext uri="{BB962C8B-B14F-4D97-AF65-F5344CB8AC3E}">
        <p14:creationId xmlns:p14="http://schemas.microsoft.com/office/powerpoint/2010/main" val="2543169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DCA548-3128-4156-934E-086DD6725C1A}"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FF346A-B3AD-4FCB-9011-4B5E7934A958}" type="slidenum">
              <a:rPr lang="en-US" smtClean="0"/>
              <a:t>‹#›</a:t>
            </a:fld>
            <a:endParaRPr lang="en-US"/>
          </a:p>
        </p:txBody>
      </p:sp>
    </p:spTree>
    <p:extLst>
      <p:ext uri="{BB962C8B-B14F-4D97-AF65-F5344CB8AC3E}">
        <p14:creationId xmlns:p14="http://schemas.microsoft.com/office/powerpoint/2010/main" val="2207382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DCA548-3128-4156-934E-086DD6725C1A}"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FF346A-B3AD-4FCB-9011-4B5E7934A958}" type="slidenum">
              <a:rPr lang="en-US" smtClean="0"/>
              <a:t>‹#›</a:t>
            </a:fld>
            <a:endParaRPr lang="en-US"/>
          </a:p>
        </p:txBody>
      </p:sp>
    </p:spTree>
    <p:extLst>
      <p:ext uri="{BB962C8B-B14F-4D97-AF65-F5344CB8AC3E}">
        <p14:creationId xmlns:p14="http://schemas.microsoft.com/office/powerpoint/2010/main" val="93841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FDCA548-3128-4156-934E-086DD6725C1A}" type="datetimeFigureOut">
              <a:rPr lang="en-US" smtClean="0"/>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FF346A-B3AD-4FCB-9011-4B5E7934A958}" type="slidenum">
              <a:rPr lang="en-US" smtClean="0"/>
              <a:t>‹#›</a:t>
            </a:fld>
            <a:endParaRPr lang="en-US"/>
          </a:p>
        </p:txBody>
      </p:sp>
    </p:spTree>
    <p:extLst>
      <p:ext uri="{BB962C8B-B14F-4D97-AF65-F5344CB8AC3E}">
        <p14:creationId xmlns:p14="http://schemas.microsoft.com/office/powerpoint/2010/main" val="906523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CA548-3128-4156-934E-086DD6725C1A}" type="datetimeFigureOut">
              <a:rPr lang="en-US" smtClean="0"/>
              <a:t>11/23/2022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FF346A-B3AD-4FCB-9011-4B5E7934A958}" type="slidenum">
              <a:rPr lang="en-US" smtClean="0"/>
              <a:t>‹#›</a:t>
            </a:fld>
            <a:endParaRPr lang="en-US"/>
          </a:p>
        </p:txBody>
      </p:sp>
    </p:spTree>
    <p:extLst>
      <p:ext uri="{BB962C8B-B14F-4D97-AF65-F5344CB8AC3E}">
        <p14:creationId xmlns:p14="http://schemas.microsoft.com/office/powerpoint/2010/main" val="2727757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FDCA548-3128-4156-934E-086DD6725C1A}" type="datetimeFigureOut">
              <a:rPr lang="en-US" smtClean="0"/>
              <a:t>11/23/2022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FF346A-B3AD-4FCB-9011-4B5E7934A958}" type="slidenum">
              <a:rPr lang="en-US" smtClean="0"/>
              <a:t>‹#›</a:t>
            </a:fld>
            <a:endParaRPr lang="en-US"/>
          </a:p>
        </p:txBody>
      </p:sp>
    </p:spTree>
    <p:extLst>
      <p:ext uri="{BB962C8B-B14F-4D97-AF65-F5344CB8AC3E}">
        <p14:creationId xmlns:p14="http://schemas.microsoft.com/office/powerpoint/2010/main" val="9836403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DCA548-3128-4156-934E-086DD6725C1A}" type="datetimeFigureOut">
              <a:rPr lang="en-US" smtClean="0"/>
              <a:t>11/23/2022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FF346A-B3AD-4FCB-9011-4B5E7934A958}" type="slidenum">
              <a:rPr lang="en-US" smtClean="0"/>
              <a:t>‹#›</a:t>
            </a:fld>
            <a:endParaRPr lang="en-US"/>
          </a:p>
        </p:txBody>
      </p:sp>
    </p:spTree>
    <p:extLst>
      <p:ext uri="{BB962C8B-B14F-4D97-AF65-F5344CB8AC3E}">
        <p14:creationId xmlns:p14="http://schemas.microsoft.com/office/powerpoint/2010/main" val="3321793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DCA548-3128-4156-934E-086DD6725C1A}" type="datetimeFigureOut">
              <a:rPr lang="en-US" smtClean="0"/>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FF346A-B3AD-4FCB-9011-4B5E7934A958}" type="slidenum">
              <a:rPr lang="en-US" smtClean="0"/>
              <a:t>‹#›</a:t>
            </a:fld>
            <a:endParaRPr lang="en-US"/>
          </a:p>
        </p:txBody>
      </p:sp>
    </p:spTree>
    <p:extLst>
      <p:ext uri="{BB962C8B-B14F-4D97-AF65-F5344CB8AC3E}">
        <p14:creationId xmlns:p14="http://schemas.microsoft.com/office/powerpoint/2010/main" val="1358756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DCA548-3128-4156-934E-086DD6725C1A}"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FF346A-B3AD-4FCB-9011-4B5E7934A958}" type="slidenum">
              <a:rPr lang="en-US" smtClean="0"/>
              <a:t>‹#›</a:t>
            </a:fld>
            <a:endParaRPr lang="en-US"/>
          </a:p>
        </p:txBody>
      </p:sp>
    </p:spTree>
    <p:extLst>
      <p:ext uri="{BB962C8B-B14F-4D97-AF65-F5344CB8AC3E}">
        <p14:creationId xmlns:p14="http://schemas.microsoft.com/office/powerpoint/2010/main" val="3076379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DCA548-3128-4156-934E-086DD6725C1A}" type="datetimeFigureOut">
              <a:rPr lang="en-US" smtClean="0"/>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FF346A-B3AD-4FCB-9011-4B5E7934A958}" type="slidenum">
              <a:rPr lang="en-US" smtClean="0"/>
              <a:t>‹#›</a:t>
            </a:fld>
            <a:endParaRPr lang="en-US"/>
          </a:p>
        </p:txBody>
      </p:sp>
    </p:spTree>
    <p:extLst>
      <p:ext uri="{BB962C8B-B14F-4D97-AF65-F5344CB8AC3E}">
        <p14:creationId xmlns:p14="http://schemas.microsoft.com/office/powerpoint/2010/main" val="3592587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DCA548-3128-4156-934E-086DD6725C1A}"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FF346A-B3AD-4FCB-9011-4B5E7934A958}" type="slidenum">
              <a:rPr lang="en-US" smtClean="0"/>
              <a:t>‹#›</a:t>
            </a:fld>
            <a:endParaRPr lang="en-US"/>
          </a:p>
        </p:txBody>
      </p:sp>
    </p:spTree>
    <p:extLst>
      <p:ext uri="{BB962C8B-B14F-4D97-AF65-F5344CB8AC3E}">
        <p14:creationId xmlns:p14="http://schemas.microsoft.com/office/powerpoint/2010/main" val="26075605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DCA548-3128-4156-934E-086DD6725C1A}"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FF346A-B3AD-4FCB-9011-4B5E7934A958}" type="slidenum">
              <a:rPr lang="en-US" smtClean="0"/>
              <a:t>‹#›</a:t>
            </a:fld>
            <a:endParaRPr lang="en-US"/>
          </a:p>
        </p:txBody>
      </p:sp>
    </p:spTree>
    <p:extLst>
      <p:ext uri="{BB962C8B-B14F-4D97-AF65-F5344CB8AC3E}">
        <p14:creationId xmlns:p14="http://schemas.microsoft.com/office/powerpoint/2010/main" val="38179093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2B177-531A-35AD-95ED-6A343B32719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3A2831E-052C-9041-E83C-FF94F94C295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2DFAC20-CABA-6D4D-72BC-7943FDC85E95}"/>
              </a:ext>
            </a:extLst>
          </p:cNvPr>
          <p:cNvSpPr>
            <a:spLocks noGrp="1"/>
          </p:cNvSpPr>
          <p:nvPr>
            <p:ph type="dt" sz="half" idx="10"/>
          </p:nvPr>
        </p:nvSpPr>
        <p:spPr/>
        <p:txBody>
          <a:bodyPr/>
          <a:lstStyle/>
          <a:p>
            <a:fld id="{5FDCA548-3128-4156-934E-086DD6725C1A}" type="datetimeFigureOut">
              <a:rPr lang="en-US" smtClean="0"/>
              <a:t>11/23/2022</a:t>
            </a:fld>
            <a:endParaRPr lang="en-US"/>
          </a:p>
        </p:txBody>
      </p:sp>
      <p:sp>
        <p:nvSpPr>
          <p:cNvPr id="5" name="Footer Placeholder 4">
            <a:extLst>
              <a:ext uri="{FF2B5EF4-FFF2-40B4-BE49-F238E27FC236}">
                <a16:creationId xmlns:a16="http://schemas.microsoft.com/office/drawing/2014/main" id="{CA447A57-A086-C4AF-F969-5F9D2A0202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7CE0A0-F6B4-6730-4000-1F8FAD1CA4EC}"/>
              </a:ext>
            </a:extLst>
          </p:cNvPr>
          <p:cNvSpPr>
            <a:spLocks noGrp="1"/>
          </p:cNvSpPr>
          <p:nvPr>
            <p:ph type="sldNum" sz="quarter" idx="12"/>
          </p:nvPr>
        </p:nvSpPr>
        <p:spPr/>
        <p:txBody>
          <a:bodyPr/>
          <a:lstStyle/>
          <a:p>
            <a:fld id="{47FF346A-B3AD-4FCB-9011-4B5E7934A958}" type="slidenum">
              <a:rPr lang="en-US" smtClean="0"/>
              <a:t>‹#›</a:t>
            </a:fld>
            <a:endParaRPr lang="en-US"/>
          </a:p>
        </p:txBody>
      </p:sp>
    </p:spTree>
    <p:extLst>
      <p:ext uri="{BB962C8B-B14F-4D97-AF65-F5344CB8AC3E}">
        <p14:creationId xmlns:p14="http://schemas.microsoft.com/office/powerpoint/2010/main" val="35470305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CBBAB-80AB-E0AB-BE1F-C7F99FD9F4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4F1C0E-F129-EF3B-BAF1-C3D337933D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65149C-61A7-9283-DE57-B20E91C804B1}"/>
              </a:ext>
            </a:extLst>
          </p:cNvPr>
          <p:cNvSpPr>
            <a:spLocks noGrp="1"/>
          </p:cNvSpPr>
          <p:nvPr>
            <p:ph type="dt" sz="half" idx="10"/>
          </p:nvPr>
        </p:nvSpPr>
        <p:spPr/>
        <p:txBody>
          <a:bodyPr/>
          <a:lstStyle/>
          <a:p>
            <a:fld id="{5FDCA548-3128-4156-934E-086DD6725C1A}" type="datetimeFigureOut">
              <a:rPr lang="en-US" smtClean="0"/>
              <a:t>11/23/2022</a:t>
            </a:fld>
            <a:endParaRPr lang="en-US"/>
          </a:p>
        </p:txBody>
      </p:sp>
      <p:sp>
        <p:nvSpPr>
          <p:cNvPr id="5" name="Footer Placeholder 4">
            <a:extLst>
              <a:ext uri="{FF2B5EF4-FFF2-40B4-BE49-F238E27FC236}">
                <a16:creationId xmlns:a16="http://schemas.microsoft.com/office/drawing/2014/main" id="{D8F4C06B-8F69-2CBF-37AB-3FD7EE78C2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57FD67-469E-430B-062C-213166B96450}"/>
              </a:ext>
            </a:extLst>
          </p:cNvPr>
          <p:cNvSpPr>
            <a:spLocks noGrp="1"/>
          </p:cNvSpPr>
          <p:nvPr>
            <p:ph type="sldNum" sz="quarter" idx="12"/>
          </p:nvPr>
        </p:nvSpPr>
        <p:spPr/>
        <p:txBody>
          <a:bodyPr/>
          <a:lstStyle/>
          <a:p>
            <a:fld id="{47FF346A-B3AD-4FCB-9011-4B5E7934A958}" type="slidenum">
              <a:rPr lang="en-US" smtClean="0"/>
              <a:t>‹#›</a:t>
            </a:fld>
            <a:endParaRPr lang="en-US"/>
          </a:p>
        </p:txBody>
      </p:sp>
    </p:spTree>
    <p:extLst>
      <p:ext uri="{BB962C8B-B14F-4D97-AF65-F5344CB8AC3E}">
        <p14:creationId xmlns:p14="http://schemas.microsoft.com/office/powerpoint/2010/main" val="39002576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8F519-8898-DCAC-DF99-E2E918FBC0D6}"/>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E7AA346-3376-4CEF-5066-096F73320C3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121717-F64C-9B8C-9A1E-90247A43FF6B}"/>
              </a:ext>
            </a:extLst>
          </p:cNvPr>
          <p:cNvSpPr>
            <a:spLocks noGrp="1"/>
          </p:cNvSpPr>
          <p:nvPr>
            <p:ph type="dt" sz="half" idx="10"/>
          </p:nvPr>
        </p:nvSpPr>
        <p:spPr/>
        <p:txBody>
          <a:bodyPr/>
          <a:lstStyle/>
          <a:p>
            <a:fld id="{5FDCA548-3128-4156-934E-086DD6725C1A}" type="datetimeFigureOut">
              <a:rPr lang="en-US" smtClean="0"/>
              <a:t>11/23/2022</a:t>
            </a:fld>
            <a:endParaRPr lang="en-US"/>
          </a:p>
        </p:txBody>
      </p:sp>
      <p:sp>
        <p:nvSpPr>
          <p:cNvPr id="5" name="Footer Placeholder 4">
            <a:extLst>
              <a:ext uri="{FF2B5EF4-FFF2-40B4-BE49-F238E27FC236}">
                <a16:creationId xmlns:a16="http://schemas.microsoft.com/office/drawing/2014/main" id="{E51213D0-2376-4E96-D460-780B930C8D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ACF53B-BA71-56F5-5AB1-D53D584BBCFA}"/>
              </a:ext>
            </a:extLst>
          </p:cNvPr>
          <p:cNvSpPr>
            <a:spLocks noGrp="1"/>
          </p:cNvSpPr>
          <p:nvPr>
            <p:ph type="sldNum" sz="quarter" idx="12"/>
          </p:nvPr>
        </p:nvSpPr>
        <p:spPr/>
        <p:txBody>
          <a:bodyPr/>
          <a:lstStyle/>
          <a:p>
            <a:fld id="{47FF346A-B3AD-4FCB-9011-4B5E7934A958}" type="slidenum">
              <a:rPr lang="en-US" smtClean="0"/>
              <a:t>‹#›</a:t>
            </a:fld>
            <a:endParaRPr lang="en-US"/>
          </a:p>
        </p:txBody>
      </p:sp>
    </p:spTree>
    <p:extLst>
      <p:ext uri="{BB962C8B-B14F-4D97-AF65-F5344CB8AC3E}">
        <p14:creationId xmlns:p14="http://schemas.microsoft.com/office/powerpoint/2010/main" val="9956482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A410B-8178-E109-9485-7CF16FA232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DB5B85-0477-BE59-AD0C-67403BAFFC0A}"/>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E10AF5-8B4F-E315-024E-F49B8529AAF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5E7A4F-8D46-C49C-E81B-9B554187AE73}"/>
              </a:ext>
            </a:extLst>
          </p:cNvPr>
          <p:cNvSpPr>
            <a:spLocks noGrp="1"/>
          </p:cNvSpPr>
          <p:nvPr>
            <p:ph type="dt" sz="half" idx="10"/>
          </p:nvPr>
        </p:nvSpPr>
        <p:spPr/>
        <p:txBody>
          <a:bodyPr/>
          <a:lstStyle/>
          <a:p>
            <a:fld id="{5FDCA548-3128-4156-934E-086DD6725C1A}" type="datetimeFigureOut">
              <a:rPr lang="en-US" smtClean="0"/>
              <a:t>11/23/2022</a:t>
            </a:fld>
            <a:endParaRPr lang="en-US"/>
          </a:p>
        </p:txBody>
      </p:sp>
      <p:sp>
        <p:nvSpPr>
          <p:cNvPr id="6" name="Footer Placeholder 5">
            <a:extLst>
              <a:ext uri="{FF2B5EF4-FFF2-40B4-BE49-F238E27FC236}">
                <a16:creationId xmlns:a16="http://schemas.microsoft.com/office/drawing/2014/main" id="{4ABE662B-9DE9-6684-BEE4-F9346ADCE7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2AB841-451B-2351-9542-B4CA23CBB31E}"/>
              </a:ext>
            </a:extLst>
          </p:cNvPr>
          <p:cNvSpPr>
            <a:spLocks noGrp="1"/>
          </p:cNvSpPr>
          <p:nvPr>
            <p:ph type="sldNum" sz="quarter" idx="12"/>
          </p:nvPr>
        </p:nvSpPr>
        <p:spPr/>
        <p:txBody>
          <a:bodyPr/>
          <a:lstStyle/>
          <a:p>
            <a:fld id="{47FF346A-B3AD-4FCB-9011-4B5E7934A958}" type="slidenum">
              <a:rPr lang="en-US" smtClean="0"/>
              <a:t>‹#›</a:t>
            </a:fld>
            <a:endParaRPr lang="en-US"/>
          </a:p>
        </p:txBody>
      </p:sp>
    </p:spTree>
    <p:extLst>
      <p:ext uri="{BB962C8B-B14F-4D97-AF65-F5344CB8AC3E}">
        <p14:creationId xmlns:p14="http://schemas.microsoft.com/office/powerpoint/2010/main" val="7482359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57840-977D-0868-D920-B1235273A497}"/>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01D267-DD59-A001-096D-CD990416013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A2AD56E-CEA0-2D36-528C-0F10C204D59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DA0916-AB50-96C8-6148-CD3504B9BB0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66C5A26-1AD7-7B18-DDA2-C6E6A185B4FC}"/>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E831C4-4356-03B9-DFCC-35BFFA3642F8}"/>
              </a:ext>
            </a:extLst>
          </p:cNvPr>
          <p:cNvSpPr>
            <a:spLocks noGrp="1"/>
          </p:cNvSpPr>
          <p:nvPr>
            <p:ph type="dt" sz="half" idx="10"/>
          </p:nvPr>
        </p:nvSpPr>
        <p:spPr/>
        <p:txBody>
          <a:bodyPr/>
          <a:lstStyle/>
          <a:p>
            <a:fld id="{5FDCA548-3128-4156-934E-086DD6725C1A}" type="datetimeFigureOut">
              <a:rPr lang="en-US" smtClean="0"/>
              <a:t>11/23/2022</a:t>
            </a:fld>
            <a:endParaRPr lang="en-US"/>
          </a:p>
        </p:txBody>
      </p:sp>
      <p:sp>
        <p:nvSpPr>
          <p:cNvPr id="8" name="Footer Placeholder 7">
            <a:extLst>
              <a:ext uri="{FF2B5EF4-FFF2-40B4-BE49-F238E27FC236}">
                <a16:creationId xmlns:a16="http://schemas.microsoft.com/office/drawing/2014/main" id="{3A980856-2DC9-E596-EC81-B67ED93AD1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D130D0-5A0C-C7E4-17B0-B3640F8CAF07}"/>
              </a:ext>
            </a:extLst>
          </p:cNvPr>
          <p:cNvSpPr>
            <a:spLocks noGrp="1"/>
          </p:cNvSpPr>
          <p:nvPr>
            <p:ph type="sldNum" sz="quarter" idx="12"/>
          </p:nvPr>
        </p:nvSpPr>
        <p:spPr/>
        <p:txBody>
          <a:bodyPr/>
          <a:lstStyle/>
          <a:p>
            <a:fld id="{47FF346A-B3AD-4FCB-9011-4B5E7934A958}" type="slidenum">
              <a:rPr lang="en-US" smtClean="0"/>
              <a:t>‹#›</a:t>
            </a:fld>
            <a:endParaRPr lang="en-US"/>
          </a:p>
        </p:txBody>
      </p:sp>
    </p:spTree>
    <p:extLst>
      <p:ext uri="{BB962C8B-B14F-4D97-AF65-F5344CB8AC3E}">
        <p14:creationId xmlns:p14="http://schemas.microsoft.com/office/powerpoint/2010/main" val="28484411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A1F2E-0A30-B54A-084A-097276CE73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C8D359-A3C1-6F32-E0BD-6FB5ACABCF32}"/>
              </a:ext>
            </a:extLst>
          </p:cNvPr>
          <p:cNvSpPr>
            <a:spLocks noGrp="1"/>
          </p:cNvSpPr>
          <p:nvPr>
            <p:ph type="dt" sz="half" idx="10"/>
          </p:nvPr>
        </p:nvSpPr>
        <p:spPr/>
        <p:txBody>
          <a:bodyPr/>
          <a:lstStyle/>
          <a:p>
            <a:fld id="{5FDCA548-3128-4156-934E-086DD6725C1A}" type="datetimeFigureOut">
              <a:rPr lang="en-US" smtClean="0"/>
              <a:t>11/23/2022</a:t>
            </a:fld>
            <a:endParaRPr lang="en-US"/>
          </a:p>
        </p:txBody>
      </p:sp>
      <p:sp>
        <p:nvSpPr>
          <p:cNvPr id="4" name="Footer Placeholder 3">
            <a:extLst>
              <a:ext uri="{FF2B5EF4-FFF2-40B4-BE49-F238E27FC236}">
                <a16:creationId xmlns:a16="http://schemas.microsoft.com/office/drawing/2014/main" id="{4A2DF307-D90F-B242-5E6F-BD182113AD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47F44-0C97-4398-F8EC-111B21358B76}"/>
              </a:ext>
            </a:extLst>
          </p:cNvPr>
          <p:cNvSpPr>
            <a:spLocks noGrp="1"/>
          </p:cNvSpPr>
          <p:nvPr>
            <p:ph type="sldNum" sz="quarter" idx="12"/>
          </p:nvPr>
        </p:nvSpPr>
        <p:spPr/>
        <p:txBody>
          <a:bodyPr/>
          <a:lstStyle/>
          <a:p>
            <a:fld id="{47FF346A-B3AD-4FCB-9011-4B5E7934A958}" type="slidenum">
              <a:rPr lang="en-US" smtClean="0"/>
              <a:t>‹#›</a:t>
            </a:fld>
            <a:endParaRPr lang="en-US"/>
          </a:p>
        </p:txBody>
      </p:sp>
    </p:spTree>
    <p:extLst>
      <p:ext uri="{BB962C8B-B14F-4D97-AF65-F5344CB8AC3E}">
        <p14:creationId xmlns:p14="http://schemas.microsoft.com/office/powerpoint/2010/main" val="27449340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73244C-21C9-C363-61DB-00D9153EFE30}"/>
              </a:ext>
            </a:extLst>
          </p:cNvPr>
          <p:cNvSpPr>
            <a:spLocks noGrp="1"/>
          </p:cNvSpPr>
          <p:nvPr>
            <p:ph type="dt" sz="half" idx="10"/>
          </p:nvPr>
        </p:nvSpPr>
        <p:spPr/>
        <p:txBody>
          <a:bodyPr/>
          <a:lstStyle/>
          <a:p>
            <a:fld id="{5FDCA548-3128-4156-934E-086DD6725C1A}" type="datetimeFigureOut">
              <a:rPr lang="en-US" smtClean="0"/>
              <a:t>11/23/2022</a:t>
            </a:fld>
            <a:endParaRPr lang="en-US"/>
          </a:p>
        </p:txBody>
      </p:sp>
      <p:sp>
        <p:nvSpPr>
          <p:cNvPr id="3" name="Footer Placeholder 2">
            <a:extLst>
              <a:ext uri="{FF2B5EF4-FFF2-40B4-BE49-F238E27FC236}">
                <a16:creationId xmlns:a16="http://schemas.microsoft.com/office/drawing/2014/main" id="{105B5AF4-4ED6-13E3-664C-63616DC0CA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8E1594-FEEE-24C4-688C-2265E96060CB}"/>
              </a:ext>
            </a:extLst>
          </p:cNvPr>
          <p:cNvSpPr>
            <a:spLocks noGrp="1"/>
          </p:cNvSpPr>
          <p:nvPr>
            <p:ph type="sldNum" sz="quarter" idx="12"/>
          </p:nvPr>
        </p:nvSpPr>
        <p:spPr/>
        <p:txBody>
          <a:bodyPr/>
          <a:lstStyle/>
          <a:p>
            <a:fld id="{47FF346A-B3AD-4FCB-9011-4B5E7934A958}" type="slidenum">
              <a:rPr lang="en-US" smtClean="0"/>
              <a:t>‹#›</a:t>
            </a:fld>
            <a:endParaRPr lang="en-US"/>
          </a:p>
        </p:txBody>
      </p:sp>
    </p:spTree>
    <p:extLst>
      <p:ext uri="{BB962C8B-B14F-4D97-AF65-F5344CB8AC3E}">
        <p14:creationId xmlns:p14="http://schemas.microsoft.com/office/powerpoint/2010/main" val="913624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DCA548-3128-4156-934E-086DD6725C1A}" type="datetimeFigureOut">
              <a:rPr lang="en-US" smtClean="0"/>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FF346A-B3AD-4FCB-9011-4B5E7934A958}" type="slidenum">
              <a:rPr lang="en-US" smtClean="0"/>
              <a:t>‹#›</a:t>
            </a:fld>
            <a:endParaRPr lang="en-US"/>
          </a:p>
        </p:txBody>
      </p:sp>
    </p:spTree>
    <p:extLst>
      <p:ext uri="{BB962C8B-B14F-4D97-AF65-F5344CB8AC3E}">
        <p14:creationId xmlns:p14="http://schemas.microsoft.com/office/powerpoint/2010/main" val="40766532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294D1-5D22-20E7-6A37-E2411AE3E3A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A26CD5F-B211-F35E-74C1-646914F73EE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AB475C-5740-ED2D-8698-EA9E910E583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5E907CB-262D-E670-1E56-11D69983C309}"/>
              </a:ext>
            </a:extLst>
          </p:cNvPr>
          <p:cNvSpPr>
            <a:spLocks noGrp="1"/>
          </p:cNvSpPr>
          <p:nvPr>
            <p:ph type="dt" sz="half" idx="10"/>
          </p:nvPr>
        </p:nvSpPr>
        <p:spPr/>
        <p:txBody>
          <a:bodyPr/>
          <a:lstStyle/>
          <a:p>
            <a:fld id="{5FDCA548-3128-4156-934E-086DD6725C1A}" type="datetimeFigureOut">
              <a:rPr lang="en-US" smtClean="0"/>
              <a:t>11/23/2022</a:t>
            </a:fld>
            <a:endParaRPr lang="en-US"/>
          </a:p>
        </p:txBody>
      </p:sp>
      <p:sp>
        <p:nvSpPr>
          <p:cNvPr id="6" name="Footer Placeholder 5">
            <a:extLst>
              <a:ext uri="{FF2B5EF4-FFF2-40B4-BE49-F238E27FC236}">
                <a16:creationId xmlns:a16="http://schemas.microsoft.com/office/drawing/2014/main" id="{CC54005F-E896-EE72-AAAB-B913E2C9E3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36087-6081-B158-40C9-A192D49274BE}"/>
              </a:ext>
            </a:extLst>
          </p:cNvPr>
          <p:cNvSpPr>
            <a:spLocks noGrp="1"/>
          </p:cNvSpPr>
          <p:nvPr>
            <p:ph type="sldNum" sz="quarter" idx="12"/>
          </p:nvPr>
        </p:nvSpPr>
        <p:spPr/>
        <p:txBody>
          <a:bodyPr/>
          <a:lstStyle/>
          <a:p>
            <a:fld id="{47FF346A-B3AD-4FCB-9011-4B5E7934A958}" type="slidenum">
              <a:rPr lang="en-US" smtClean="0"/>
              <a:t>‹#›</a:t>
            </a:fld>
            <a:endParaRPr lang="en-US"/>
          </a:p>
        </p:txBody>
      </p:sp>
    </p:spTree>
    <p:extLst>
      <p:ext uri="{BB962C8B-B14F-4D97-AF65-F5344CB8AC3E}">
        <p14:creationId xmlns:p14="http://schemas.microsoft.com/office/powerpoint/2010/main" val="29753154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3C258-A677-774C-7249-D5014A28F85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F9EB7A7-BBD5-D892-DF38-574373B3B56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E575289-DA90-F47B-C588-E97CDB934A1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46A2FB6-8132-BF73-0459-DB5C6FFD96EA}"/>
              </a:ext>
            </a:extLst>
          </p:cNvPr>
          <p:cNvSpPr>
            <a:spLocks noGrp="1"/>
          </p:cNvSpPr>
          <p:nvPr>
            <p:ph type="dt" sz="half" idx="10"/>
          </p:nvPr>
        </p:nvSpPr>
        <p:spPr/>
        <p:txBody>
          <a:bodyPr/>
          <a:lstStyle/>
          <a:p>
            <a:fld id="{5FDCA548-3128-4156-934E-086DD6725C1A}" type="datetimeFigureOut">
              <a:rPr lang="en-US" smtClean="0"/>
              <a:t>11/23/2022</a:t>
            </a:fld>
            <a:endParaRPr lang="en-US"/>
          </a:p>
        </p:txBody>
      </p:sp>
      <p:sp>
        <p:nvSpPr>
          <p:cNvPr id="6" name="Footer Placeholder 5">
            <a:extLst>
              <a:ext uri="{FF2B5EF4-FFF2-40B4-BE49-F238E27FC236}">
                <a16:creationId xmlns:a16="http://schemas.microsoft.com/office/drawing/2014/main" id="{E0106CF7-DB4F-3809-741D-0D3309426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C40DA6-5287-2C81-8B83-31FF4F43E5FA}"/>
              </a:ext>
            </a:extLst>
          </p:cNvPr>
          <p:cNvSpPr>
            <a:spLocks noGrp="1"/>
          </p:cNvSpPr>
          <p:nvPr>
            <p:ph type="sldNum" sz="quarter" idx="12"/>
          </p:nvPr>
        </p:nvSpPr>
        <p:spPr/>
        <p:txBody>
          <a:bodyPr/>
          <a:lstStyle/>
          <a:p>
            <a:fld id="{47FF346A-B3AD-4FCB-9011-4B5E7934A958}" type="slidenum">
              <a:rPr lang="en-US" smtClean="0"/>
              <a:t>‹#›</a:t>
            </a:fld>
            <a:endParaRPr lang="en-US"/>
          </a:p>
        </p:txBody>
      </p:sp>
    </p:spTree>
    <p:extLst>
      <p:ext uri="{BB962C8B-B14F-4D97-AF65-F5344CB8AC3E}">
        <p14:creationId xmlns:p14="http://schemas.microsoft.com/office/powerpoint/2010/main" val="13220838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44513-2BBB-8A3B-EA4A-5FEBA78483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69D77F-7EE7-D928-B1A2-ECAF8EF9FC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5191C7-F9F6-326C-13B5-7B01165121BC}"/>
              </a:ext>
            </a:extLst>
          </p:cNvPr>
          <p:cNvSpPr>
            <a:spLocks noGrp="1"/>
          </p:cNvSpPr>
          <p:nvPr>
            <p:ph type="dt" sz="half" idx="10"/>
          </p:nvPr>
        </p:nvSpPr>
        <p:spPr/>
        <p:txBody>
          <a:bodyPr/>
          <a:lstStyle/>
          <a:p>
            <a:fld id="{5FDCA548-3128-4156-934E-086DD6725C1A}" type="datetimeFigureOut">
              <a:rPr lang="en-US" smtClean="0"/>
              <a:t>11/23/2022</a:t>
            </a:fld>
            <a:endParaRPr lang="en-US"/>
          </a:p>
        </p:txBody>
      </p:sp>
      <p:sp>
        <p:nvSpPr>
          <p:cNvPr id="5" name="Footer Placeholder 4">
            <a:extLst>
              <a:ext uri="{FF2B5EF4-FFF2-40B4-BE49-F238E27FC236}">
                <a16:creationId xmlns:a16="http://schemas.microsoft.com/office/drawing/2014/main" id="{AE74989E-9ACC-1B20-A161-92BBED815D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49F2C2-F4A3-FA17-DC20-DB810DF4D485}"/>
              </a:ext>
            </a:extLst>
          </p:cNvPr>
          <p:cNvSpPr>
            <a:spLocks noGrp="1"/>
          </p:cNvSpPr>
          <p:nvPr>
            <p:ph type="sldNum" sz="quarter" idx="12"/>
          </p:nvPr>
        </p:nvSpPr>
        <p:spPr/>
        <p:txBody>
          <a:bodyPr/>
          <a:lstStyle/>
          <a:p>
            <a:fld id="{47FF346A-B3AD-4FCB-9011-4B5E7934A958}" type="slidenum">
              <a:rPr lang="en-US" smtClean="0"/>
              <a:t>‹#›</a:t>
            </a:fld>
            <a:endParaRPr lang="en-US"/>
          </a:p>
        </p:txBody>
      </p:sp>
    </p:spTree>
    <p:extLst>
      <p:ext uri="{BB962C8B-B14F-4D97-AF65-F5344CB8AC3E}">
        <p14:creationId xmlns:p14="http://schemas.microsoft.com/office/powerpoint/2010/main" val="3075921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9CFDAA-E24D-33CE-FE29-5DC1D7607059}"/>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CEC961-476B-F8C2-FCCE-EE0505B74CE9}"/>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3B4CD-2DE6-5F25-2A17-D30181B4B8BB}"/>
              </a:ext>
            </a:extLst>
          </p:cNvPr>
          <p:cNvSpPr>
            <a:spLocks noGrp="1"/>
          </p:cNvSpPr>
          <p:nvPr>
            <p:ph type="dt" sz="half" idx="10"/>
          </p:nvPr>
        </p:nvSpPr>
        <p:spPr/>
        <p:txBody>
          <a:bodyPr/>
          <a:lstStyle/>
          <a:p>
            <a:fld id="{5FDCA548-3128-4156-934E-086DD6725C1A}" type="datetimeFigureOut">
              <a:rPr lang="en-US" smtClean="0"/>
              <a:t>11/23/2022</a:t>
            </a:fld>
            <a:endParaRPr lang="en-US"/>
          </a:p>
        </p:txBody>
      </p:sp>
      <p:sp>
        <p:nvSpPr>
          <p:cNvPr id="5" name="Footer Placeholder 4">
            <a:extLst>
              <a:ext uri="{FF2B5EF4-FFF2-40B4-BE49-F238E27FC236}">
                <a16:creationId xmlns:a16="http://schemas.microsoft.com/office/drawing/2014/main" id="{24916E63-4021-7C64-AFB0-F6D0AF56ED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E0C9F9-B5AE-1A51-4B06-D9911B501F36}"/>
              </a:ext>
            </a:extLst>
          </p:cNvPr>
          <p:cNvSpPr>
            <a:spLocks noGrp="1"/>
          </p:cNvSpPr>
          <p:nvPr>
            <p:ph type="sldNum" sz="quarter" idx="12"/>
          </p:nvPr>
        </p:nvSpPr>
        <p:spPr/>
        <p:txBody>
          <a:bodyPr/>
          <a:lstStyle/>
          <a:p>
            <a:fld id="{47FF346A-B3AD-4FCB-9011-4B5E7934A958}" type="slidenum">
              <a:rPr lang="en-US" smtClean="0"/>
              <a:t>‹#›</a:t>
            </a:fld>
            <a:endParaRPr lang="en-US"/>
          </a:p>
        </p:txBody>
      </p:sp>
    </p:spTree>
    <p:extLst>
      <p:ext uri="{BB962C8B-B14F-4D97-AF65-F5344CB8AC3E}">
        <p14:creationId xmlns:p14="http://schemas.microsoft.com/office/powerpoint/2010/main" val="3826400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FDCA548-3128-4156-934E-086DD6725C1A}" type="datetimeFigureOut">
              <a:rPr lang="en-US" smtClean="0"/>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FF346A-B3AD-4FCB-9011-4B5E7934A958}" type="slidenum">
              <a:rPr lang="en-US" smtClean="0"/>
              <a:t>‹#›</a:t>
            </a:fld>
            <a:endParaRPr lang="en-US"/>
          </a:p>
        </p:txBody>
      </p:sp>
    </p:spTree>
    <p:extLst>
      <p:ext uri="{BB962C8B-B14F-4D97-AF65-F5344CB8AC3E}">
        <p14:creationId xmlns:p14="http://schemas.microsoft.com/office/powerpoint/2010/main" val="4246486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CA548-3128-4156-934E-086DD6725C1A}" type="datetimeFigureOut">
              <a:rPr lang="en-US" smtClean="0"/>
              <a:t>11/23/2022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FF346A-B3AD-4FCB-9011-4B5E7934A958}" type="slidenum">
              <a:rPr lang="en-US" smtClean="0"/>
              <a:t>‹#›</a:t>
            </a:fld>
            <a:endParaRPr lang="en-US"/>
          </a:p>
        </p:txBody>
      </p:sp>
    </p:spTree>
    <p:extLst>
      <p:ext uri="{BB962C8B-B14F-4D97-AF65-F5344CB8AC3E}">
        <p14:creationId xmlns:p14="http://schemas.microsoft.com/office/powerpoint/2010/main" val="237609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FDCA548-3128-4156-934E-086DD6725C1A}" type="datetimeFigureOut">
              <a:rPr lang="en-US" smtClean="0"/>
              <a:t>11/23/2022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FF346A-B3AD-4FCB-9011-4B5E7934A958}" type="slidenum">
              <a:rPr lang="en-US" smtClean="0"/>
              <a:t>‹#›</a:t>
            </a:fld>
            <a:endParaRPr lang="en-US"/>
          </a:p>
        </p:txBody>
      </p:sp>
    </p:spTree>
    <p:extLst>
      <p:ext uri="{BB962C8B-B14F-4D97-AF65-F5344CB8AC3E}">
        <p14:creationId xmlns:p14="http://schemas.microsoft.com/office/powerpoint/2010/main" val="267338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DCA548-3128-4156-934E-086DD6725C1A}" type="datetimeFigureOut">
              <a:rPr lang="en-US" smtClean="0"/>
              <a:t>11/23/2022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FF346A-B3AD-4FCB-9011-4B5E7934A958}" type="slidenum">
              <a:rPr lang="en-US" smtClean="0"/>
              <a:t>‹#›</a:t>
            </a:fld>
            <a:endParaRPr lang="en-US"/>
          </a:p>
        </p:txBody>
      </p:sp>
    </p:spTree>
    <p:extLst>
      <p:ext uri="{BB962C8B-B14F-4D97-AF65-F5344CB8AC3E}">
        <p14:creationId xmlns:p14="http://schemas.microsoft.com/office/powerpoint/2010/main" val="950557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DCA548-3128-4156-934E-086DD6725C1A}" type="datetimeFigureOut">
              <a:rPr lang="en-US" smtClean="0"/>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FF346A-B3AD-4FCB-9011-4B5E7934A958}" type="slidenum">
              <a:rPr lang="en-US" smtClean="0"/>
              <a:t>‹#›</a:t>
            </a:fld>
            <a:endParaRPr lang="en-US"/>
          </a:p>
        </p:txBody>
      </p:sp>
    </p:spTree>
    <p:extLst>
      <p:ext uri="{BB962C8B-B14F-4D97-AF65-F5344CB8AC3E}">
        <p14:creationId xmlns:p14="http://schemas.microsoft.com/office/powerpoint/2010/main" val="881482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DCA548-3128-4156-934E-086DD6725C1A}" type="datetimeFigureOut">
              <a:rPr lang="en-US" smtClean="0"/>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FF346A-B3AD-4FCB-9011-4B5E7934A958}" type="slidenum">
              <a:rPr lang="en-US" smtClean="0"/>
              <a:t>‹#›</a:t>
            </a:fld>
            <a:endParaRPr lang="en-US"/>
          </a:p>
        </p:txBody>
      </p:sp>
    </p:spTree>
    <p:extLst>
      <p:ext uri="{BB962C8B-B14F-4D97-AF65-F5344CB8AC3E}">
        <p14:creationId xmlns:p14="http://schemas.microsoft.com/office/powerpoint/2010/main" val="3579791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DCA548-3128-4156-934E-086DD6725C1A}" type="datetimeFigureOut">
              <a:rPr lang="en-US" smtClean="0"/>
              <a:t>11/23/2022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FF346A-B3AD-4FCB-9011-4B5E7934A958}" type="slidenum">
              <a:rPr lang="en-US" smtClean="0"/>
              <a:t>‹#›</a:t>
            </a:fld>
            <a:endParaRPr lang="en-US"/>
          </a:p>
        </p:txBody>
      </p:sp>
      <p:grpSp>
        <p:nvGrpSpPr>
          <p:cNvPr id="7" name="Group 6">
            <a:extLst>
              <a:ext uri="{FF2B5EF4-FFF2-40B4-BE49-F238E27FC236}">
                <a16:creationId xmlns:a16="http://schemas.microsoft.com/office/drawing/2014/main" id="{C4288741-30A8-09A3-B4A3-123ED0D89ECB}"/>
              </a:ext>
            </a:extLst>
          </p:cNvPr>
          <p:cNvGrpSpPr/>
          <p:nvPr userDrawn="1"/>
        </p:nvGrpSpPr>
        <p:grpSpPr>
          <a:xfrm>
            <a:off x="7620" y="0"/>
            <a:ext cx="9144000" cy="6858000"/>
            <a:chOff x="10160" y="0"/>
            <a:chExt cx="12192000" cy="6858000"/>
          </a:xfrm>
        </p:grpSpPr>
        <p:sp>
          <p:nvSpPr>
            <p:cNvPr id="8" name="Rectangle 7">
              <a:extLst>
                <a:ext uri="{FF2B5EF4-FFF2-40B4-BE49-F238E27FC236}">
                  <a16:creationId xmlns:a16="http://schemas.microsoft.com/office/drawing/2014/main" id="{80085DC5-70C9-9866-5B4D-BE8503E8ACAE}"/>
                </a:ext>
              </a:extLst>
            </p:cNvPr>
            <p:cNvSpPr/>
            <p:nvPr/>
          </p:nvSpPr>
          <p:spPr>
            <a:xfrm>
              <a:off x="10160" y="0"/>
              <a:ext cx="12192000" cy="6858000"/>
            </a:xfrm>
            <a:prstGeom prst="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0F785EEE-AF61-2653-5689-E1EDAA7B4AE9}"/>
                </a:ext>
              </a:extLst>
            </p:cNvPr>
            <p:cNvSpPr/>
            <p:nvPr/>
          </p:nvSpPr>
          <p:spPr>
            <a:xfrm>
              <a:off x="314960" y="274320"/>
              <a:ext cx="11612880" cy="894080"/>
            </a:xfrm>
            <a:prstGeom prst="rect">
              <a:avLst/>
            </a:prstGeom>
            <a:solidFill>
              <a:srgbClr val="502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A537BE27-7DEC-91B4-5BA8-180DBF2A0C04}"/>
                </a:ext>
              </a:extLst>
            </p:cNvPr>
            <p:cNvSpPr/>
            <p:nvPr/>
          </p:nvSpPr>
          <p:spPr>
            <a:xfrm>
              <a:off x="426720" y="375920"/>
              <a:ext cx="11358880" cy="690880"/>
            </a:xfrm>
            <a:prstGeom prst="rect">
              <a:avLst/>
            </a:prstGeom>
            <a:noFill/>
            <a:ln>
              <a:solidFill>
                <a:srgbClr val="FFFF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938DA7A3-BB9A-A023-4566-1829B8AAF7B0}"/>
                </a:ext>
              </a:extLst>
            </p:cNvPr>
            <p:cNvSpPr txBox="1"/>
            <p:nvPr/>
          </p:nvSpPr>
          <p:spPr>
            <a:xfrm>
              <a:off x="507999" y="436880"/>
              <a:ext cx="10344485" cy="461665"/>
            </a:xfrm>
            <a:prstGeom prst="rect">
              <a:avLst/>
            </a:prstGeom>
            <a:noFill/>
          </p:spPr>
          <p:txBody>
            <a:bodyPr wrap="square" rtlCol="0">
              <a:spAutoFit/>
            </a:bodyPr>
            <a:lstStyle/>
            <a:p>
              <a:r>
                <a:rPr lang="en-US" sz="2400" b="1" dirty="0">
                  <a:solidFill>
                    <a:srgbClr val="FFFFE1"/>
                  </a:solidFill>
                  <a:latin typeface="Times" pitchFamily="2" charset="0"/>
                </a:rPr>
                <a:t>GENESIS:  Lesson 6 – The Flood – Chapters 6 - 9</a:t>
              </a:r>
            </a:p>
          </p:txBody>
        </p:sp>
      </p:grpSp>
      <p:sp>
        <p:nvSpPr>
          <p:cNvPr id="12" name="Rectangle 11">
            <a:extLst>
              <a:ext uri="{FF2B5EF4-FFF2-40B4-BE49-F238E27FC236}">
                <a16:creationId xmlns:a16="http://schemas.microsoft.com/office/drawing/2014/main" id="{DBF3A2AC-A439-ED15-BD3E-9157D80FA065}"/>
              </a:ext>
            </a:extLst>
          </p:cNvPr>
          <p:cNvSpPr/>
          <p:nvPr userDrawn="1"/>
        </p:nvSpPr>
        <p:spPr>
          <a:xfrm>
            <a:off x="320040" y="1646238"/>
            <a:ext cx="8519160" cy="690880"/>
          </a:xfrm>
          <a:prstGeom prst="rect">
            <a:avLst/>
          </a:prstGeom>
          <a:noFill/>
          <a:ln>
            <a:solidFill>
              <a:srgbClr val="FFFF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3FA0950E-7D47-0612-AFB9-89DB9DBC24EB}"/>
              </a:ext>
            </a:extLst>
          </p:cNvPr>
          <p:cNvSpPr txBox="1"/>
          <p:nvPr userDrawn="1"/>
        </p:nvSpPr>
        <p:spPr>
          <a:xfrm>
            <a:off x="7348452" y="541440"/>
            <a:ext cx="1420666" cy="300082"/>
          </a:xfrm>
          <a:prstGeom prst="rect">
            <a:avLst/>
          </a:prstGeom>
          <a:noFill/>
        </p:spPr>
        <p:txBody>
          <a:bodyPr wrap="square" rtlCol="0">
            <a:spAutoFit/>
          </a:bodyPr>
          <a:lstStyle/>
          <a:p>
            <a:r>
              <a:rPr lang="en-US" sz="1350" dirty="0">
                <a:solidFill>
                  <a:schemeClr val="bg1"/>
                </a:solidFill>
                <a:latin typeface="Times" pitchFamily="2" charset="0"/>
              </a:rPr>
              <a:t>Quarter 1</a:t>
            </a:r>
          </a:p>
        </p:txBody>
      </p:sp>
    </p:spTree>
    <p:extLst>
      <p:ext uri="{BB962C8B-B14F-4D97-AF65-F5344CB8AC3E}">
        <p14:creationId xmlns:p14="http://schemas.microsoft.com/office/powerpoint/2010/main" val="41353140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DCA548-3128-4156-934E-086DD6725C1A}" type="datetimeFigureOut">
              <a:rPr lang="en-US" smtClean="0"/>
              <a:t>11/23/2022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FF346A-B3AD-4FCB-9011-4B5E7934A958}" type="slidenum">
              <a:rPr lang="en-US" smtClean="0"/>
              <a:t>‹#›</a:t>
            </a:fld>
            <a:endParaRPr lang="en-US"/>
          </a:p>
        </p:txBody>
      </p:sp>
      <p:grpSp>
        <p:nvGrpSpPr>
          <p:cNvPr id="7" name="Group 6">
            <a:extLst>
              <a:ext uri="{FF2B5EF4-FFF2-40B4-BE49-F238E27FC236}">
                <a16:creationId xmlns:a16="http://schemas.microsoft.com/office/drawing/2014/main" id="{3D81ECA5-3135-6448-8FC7-A0F6868D39FC}"/>
              </a:ext>
            </a:extLst>
          </p:cNvPr>
          <p:cNvGrpSpPr/>
          <p:nvPr userDrawn="1"/>
        </p:nvGrpSpPr>
        <p:grpSpPr>
          <a:xfrm>
            <a:off x="7620" y="0"/>
            <a:ext cx="9144000" cy="6858000"/>
            <a:chOff x="10160" y="0"/>
            <a:chExt cx="12192000" cy="6858000"/>
          </a:xfrm>
        </p:grpSpPr>
        <p:sp>
          <p:nvSpPr>
            <p:cNvPr id="8" name="Rectangle 7">
              <a:extLst>
                <a:ext uri="{FF2B5EF4-FFF2-40B4-BE49-F238E27FC236}">
                  <a16:creationId xmlns:a16="http://schemas.microsoft.com/office/drawing/2014/main" id="{E827B787-1E3E-D99A-724D-B4035566A964}"/>
                </a:ext>
              </a:extLst>
            </p:cNvPr>
            <p:cNvSpPr/>
            <p:nvPr/>
          </p:nvSpPr>
          <p:spPr>
            <a:xfrm>
              <a:off x="10160" y="0"/>
              <a:ext cx="12192000" cy="6858000"/>
            </a:xfrm>
            <a:prstGeom prst="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Rectangle 8">
              <a:extLst>
                <a:ext uri="{FF2B5EF4-FFF2-40B4-BE49-F238E27FC236}">
                  <a16:creationId xmlns:a16="http://schemas.microsoft.com/office/drawing/2014/main" id="{8FE2C500-C44F-AC95-1DC1-D289D1B349AE}"/>
                </a:ext>
              </a:extLst>
            </p:cNvPr>
            <p:cNvSpPr/>
            <p:nvPr/>
          </p:nvSpPr>
          <p:spPr>
            <a:xfrm>
              <a:off x="314960" y="274320"/>
              <a:ext cx="11612880" cy="894080"/>
            </a:xfrm>
            <a:prstGeom prst="rect">
              <a:avLst/>
            </a:prstGeom>
            <a:solidFill>
              <a:srgbClr val="502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Rectangle 9">
              <a:extLst>
                <a:ext uri="{FF2B5EF4-FFF2-40B4-BE49-F238E27FC236}">
                  <a16:creationId xmlns:a16="http://schemas.microsoft.com/office/drawing/2014/main" id="{61F2C13F-1253-25F1-A340-5879DDB82520}"/>
                </a:ext>
              </a:extLst>
            </p:cNvPr>
            <p:cNvSpPr/>
            <p:nvPr/>
          </p:nvSpPr>
          <p:spPr>
            <a:xfrm>
              <a:off x="426720" y="375920"/>
              <a:ext cx="11358880" cy="690880"/>
            </a:xfrm>
            <a:prstGeom prst="rect">
              <a:avLst/>
            </a:prstGeom>
            <a:noFill/>
            <a:ln>
              <a:solidFill>
                <a:srgbClr val="FFFF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TextBox 10">
              <a:extLst>
                <a:ext uri="{FF2B5EF4-FFF2-40B4-BE49-F238E27FC236}">
                  <a16:creationId xmlns:a16="http://schemas.microsoft.com/office/drawing/2014/main" id="{1394B184-E4E6-A048-E03F-746AC16C5941}"/>
                </a:ext>
              </a:extLst>
            </p:cNvPr>
            <p:cNvSpPr txBox="1"/>
            <p:nvPr/>
          </p:nvSpPr>
          <p:spPr>
            <a:xfrm>
              <a:off x="507999" y="436880"/>
              <a:ext cx="10344485" cy="400110"/>
            </a:xfrm>
            <a:prstGeom prst="rect">
              <a:avLst/>
            </a:prstGeom>
            <a:noFill/>
          </p:spPr>
          <p:txBody>
            <a:bodyPr wrap="square" rtlCol="0">
              <a:spAutoFit/>
            </a:bodyPr>
            <a:lstStyle/>
            <a:p>
              <a:r>
                <a:rPr lang="en-US" sz="2000" b="1" dirty="0">
                  <a:solidFill>
                    <a:srgbClr val="FFFFE1"/>
                  </a:solidFill>
                  <a:latin typeface="Times" pitchFamily="2" charset="0"/>
                </a:rPr>
                <a:t>GENESIS:  Lesson 6 – The Flood, Chapters 6 - 9</a:t>
              </a:r>
              <a:r>
                <a:rPr lang="en-US" sz="1800" b="1" dirty="0">
                  <a:solidFill>
                    <a:srgbClr val="FFFFE1"/>
                  </a:solidFill>
                  <a:latin typeface="Times" pitchFamily="2" charset="0"/>
                </a:rPr>
                <a:t>	</a:t>
              </a:r>
            </a:p>
          </p:txBody>
        </p:sp>
      </p:grpSp>
      <p:sp>
        <p:nvSpPr>
          <p:cNvPr id="12" name="Rectangle 11">
            <a:extLst>
              <a:ext uri="{FF2B5EF4-FFF2-40B4-BE49-F238E27FC236}">
                <a16:creationId xmlns:a16="http://schemas.microsoft.com/office/drawing/2014/main" id="{C11EB576-515B-A2EF-D261-1E3F13C1143F}"/>
              </a:ext>
            </a:extLst>
          </p:cNvPr>
          <p:cNvSpPr/>
          <p:nvPr userDrawn="1"/>
        </p:nvSpPr>
        <p:spPr>
          <a:xfrm>
            <a:off x="320040" y="1646238"/>
            <a:ext cx="8519160" cy="690880"/>
          </a:xfrm>
          <a:prstGeom prst="rect">
            <a:avLst/>
          </a:prstGeom>
          <a:noFill/>
          <a:ln>
            <a:solidFill>
              <a:srgbClr val="FFFF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TextBox 12">
            <a:extLst>
              <a:ext uri="{FF2B5EF4-FFF2-40B4-BE49-F238E27FC236}">
                <a16:creationId xmlns:a16="http://schemas.microsoft.com/office/drawing/2014/main" id="{1C5E4CD7-0953-AAC5-0A69-632EEF65EA01}"/>
              </a:ext>
            </a:extLst>
          </p:cNvPr>
          <p:cNvSpPr txBox="1"/>
          <p:nvPr userDrawn="1"/>
        </p:nvSpPr>
        <p:spPr>
          <a:xfrm>
            <a:off x="6877575" y="467658"/>
            <a:ext cx="1414430" cy="369332"/>
          </a:xfrm>
          <a:prstGeom prst="rect">
            <a:avLst/>
          </a:prstGeom>
          <a:noFill/>
        </p:spPr>
        <p:txBody>
          <a:bodyPr wrap="square" rtlCol="0">
            <a:spAutoFit/>
          </a:bodyPr>
          <a:lstStyle/>
          <a:p>
            <a:r>
              <a:rPr lang="en-US" sz="1800" dirty="0">
                <a:solidFill>
                  <a:schemeClr val="bg1"/>
                </a:solidFill>
                <a:latin typeface="Times" pitchFamily="2" charset="0"/>
              </a:rPr>
              <a:t>Quarter 1</a:t>
            </a:r>
          </a:p>
        </p:txBody>
      </p:sp>
    </p:spTree>
    <p:extLst>
      <p:ext uri="{BB962C8B-B14F-4D97-AF65-F5344CB8AC3E}">
        <p14:creationId xmlns:p14="http://schemas.microsoft.com/office/powerpoint/2010/main" val="42543863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A1957A-D5F1-7CDC-5D38-FBAAB41011A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389E57-E740-F4B4-55A8-06900B849F9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A99F39-5A2C-5CF4-442D-2E217129C8E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FDCA548-3128-4156-934E-086DD6725C1A}" type="datetimeFigureOut">
              <a:rPr lang="en-US" smtClean="0"/>
              <a:t>11/23/2022</a:t>
            </a:fld>
            <a:endParaRPr lang="en-US"/>
          </a:p>
        </p:txBody>
      </p:sp>
      <p:sp>
        <p:nvSpPr>
          <p:cNvPr id="5" name="Footer Placeholder 4">
            <a:extLst>
              <a:ext uri="{FF2B5EF4-FFF2-40B4-BE49-F238E27FC236}">
                <a16:creationId xmlns:a16="http://schemas.microsoft.com/office/drawing/2014/main" id="{BBCC7DAE-EA3A-129F-6EF9-79C618A5242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2576BC-890A-6BF7-2C91-359D6D545CB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7FF346A-B3AD-4FCB-9011-4B5E7934A958}" type="slidenum">
              <a:rPr lang="en-US" smtClean="0"/>
              <a:t>‹#›</a:t>
            </a:fld>
            <a:endParaRPr lang="en-US"/>
          </a:p>
        </p:txBody>
      </p:sp>
      <p:grpSp>
        <p:nvGrpSpPr>
          <p:cNvPr id="7" name="Group 6">
            <a:extLst>
              <a:ext uri="{FF2B5EF4-FFF2-40B4-BE49-F238E27FC236}">
                <a16:creationId xmlns:a16="http://schemas.microsoft.com/office/drawing/2014/main" id="{820C9863-AD47-6FEF-9356-D38F468B58C5}"/>
              </a:ext>
            </a:extLst>
          </p:cNvPr>
          <p:cNvGrpSpPr/>
          <p:nvPr userDrawn="1"/>
        </p:nvGrpSpPr>
        <p:grpSpPr>
          <a:xfrm>
            <a:off x="0" y="0"/>
            <a:ext cx="9144000" cy="6858000"/>
            <a:chOff x="0" y="0"/>
            <a:chExt cx="12192000" cy="6858000"/>
          </a:xfrm>
        </p:grpSpPr>
        <p:sp>
          <p:nvSpPr>
            <p:cNvPr id="8" name="Rectangle 7">
              <a:extLst>
                <a:ext uri="{FF2B5EF4-FFF2-40B4-BE49-F238E27FC236}">
                  <a16:creationId xmlns:a16="http://schemas.microsoft.com/office/drawing/2014/main" id="{DB2C6203-8A5F-10D1-B106-79626E3786E0}"/>
                </a:ext>
              </a:extLst>
            </p:cNvPr>
            <p:cNvSpPr/>
            <p:nvPr/>
          </p:nvSpPr>
          <p:spPr>
            <a:xfrm>
              <a:off x="0" y="0"/>
              <a:ext cx="12192000" cy="6858000"/>
            </a:xfrm>
            <a:prstGeom prst="rect">
              <a:avLst/>
            </a:prstGeom>
            <a:solidFill>
              <a:srgbClr val="FF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A39F6DA8-3398-8A31-0FC4-64FAF7EA7888}"/>
                </a:ext>
              </a:extLst>
            </p:cNvPr>
            <p:cNvSpPr/>
            <p:nvPr/>
          </p:nvSpPr>
          <p:spPr>
            <a:xfrm>
              <a:off x="314960" y="274320"/>
              <a:ext cx="11612880" cy="894080"/>
            </a:xfrm>
            <a:prstGeom prst="rect">
              <a:avLst/>
            </a:prstGeom>
            <a:solidFill>
              <a:srgbClr val="502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7E8BD60B-FA97-49AB-482C-F58347170BFF}"/>
                </a:ext>
              </a:extLst>
            </p:cNvPr>
            <p:cNvSpPr/>
            <p:nvPr/>
          </p:nvSpPr>
          <p:spPr>
            <a:xfrm>
              <a:off x="426720" y="375920"/>
              <a:ext cx="11358880" cy="690880"/>
            </a:xfrm>
            <a:prstGeom prst="rect">
              <a:avLst/>
            </a:prstGeom>
            <a:noFill/>
            <a:ln>
              <a:solidFill>
                <a:srgbClr val="FFFF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0C30A2CE-4DA7-2B6C-3B08-0203B957066C}"/>
                </a:ext>
              </a:extLst>
            </p:cNvPr>
            <p:cNvSpPr txBox="1"/>
            <p:nvPr/>
          </p:nvSpPr>
          <p:spPr>
            <a:xfrm>
              <a:off x="508000" y="436880"/>
              <a:ext cx="6949440" cy="461665"/>
            </a:xfrm>
            <a:prstGeom prst="rect">
              <a:avLst/>
            </a:prstGeom>
            <a:noFill/>
          </p:spPr>
          <p:txBody>
            <a:bodyPr wrap="square" rtlCol="0">
              <a:spAutoFit/>
            </a:bodyPr>
            <a:lstStyle/>
            <a:p>
              <a:r>
                <a:rPr lang="en-US" sz="2400" b="1" dirty="0">
                  <a:solidFill>
                    <a:srgbClr val="FFFFE1"/>
                  </a:solidFill>
                  <a:latin typeface="Bell MT" panose="02020503060305020303" pitchFamily="18" charset="0"/>
                </a:rPr>
                <a:t>GENESIS:  The Book Of Beginnings</a:t>
              </a:r>
            </a:p>
          </p:txBody>
        </p:sp>
        <p:sp>
          <p:nvSpPr>
            <p:cNvPr id="12" name="TextBox 11">
              <a:extLst>
                <a:ext uri="{FF2B5EF4-FFF2-40B4-BE49-F238E27FC236}">
                  <a16:creationId xmlns:a16="http://schemas.microsoft.com/office/drawing/2014/main" id="{97D05C69-92E5-7A39-21CB-83DD103DD134}"/>
                </a:ext>
              </a:extLst>
            </p:cNvPr>
            <p:cNvSpPr txBox="1"/>
            <p:nvPr/>
          </p:nvSpPr>
          <p:spPr>
            <a:xfrm>
              <a:off x="10454640" y="371061"/>
              <a:ext cx="1280160" cy="553998"/>
            </a:xfrm>
            <a:prstGeom prst="rect">
              <a:avLst/>
            </a:prstGeom>
            <a:noFill/>
          </p:spPr>
          <p:txBody>
            <a:bodyPr wrap="square" rtlCol="0">
              <a:spAutoFit/>
            </a:bodyPr>
            <a:lstStyle/>
            <a:p>
              <a:pPr algn="r"/>
              <a:r>
                <a:rPr lang="en-US" sz="1500" b="1" dirty="0">
                  <a:solidFill>
                    <a:srgbClr val="FFFFE1"/>
                  </a:solidFill>
                  <a:latin typeface="Bell MT" panose="02020503060305020303" pitchFamily="18" charset="0"/>
                </a:rPr>
                <a:t>Quarter 1</a:t>
              </a:r>
            </a:p>
          </p:txBody>
        </p:sp>
        <p:sp>
          <p:nvSpPr>
            <p:cNvPr id="13" name="TextBox 12">
              <a:extLst>
                <a:ext uri="{FF2B5EF4-FFF2-40B4-BE49-F238E27FC236}">
                  <a16:creationId xmlns:a16="http://schemas.microsoft.com/office/drawing/2014/main" id="{0E94753F-D199-6315-C3FC-9D5D6FA4BCFD}"/>
                </a:ext>
              </a:extLst>
            </p:cNvPr>
            <p:cNvSpPr txBox="1"/>
            <p:nvPr/>
          </p:nvSpPr>
          <p:spPr>
            <a:xfrm>
              <a:off x="7374835" y="654878"/>
              <a:ext cx="4370125" cy="288541"/>
            </a:xfrm>
            <a:prstGeom prst="rect">
              <a:avLst/>
            </a:prstGeom>
            <a:noFill/>
          </p:spPr>
          <p:txBody>
            <a:bodyPr wrap="square" rtlCol="0">
              <a:spAutoFit/>
            </a:bodyPr>
            <a:lstStyle/>
            <a:p>
              <a:pPr algn="r">
                <a:spcBef>
                  <a:spcPts val="450"/>
                </a:spcBef>
              </a:pPr>
              <a:r>
                <a:rPr lang="en-US" sz="1275" b="1" dirty="0">
                  <a:solidFill>
                    <a:srgbClr val="FFFFE1"/>
                  </a:solidFill>
                  <a:latin typeface="Bell MT" panose="02020503060305020303" pitchFamily="18" charset="0"/>
                </a:rPr>
                <a:t>Lesson 6 – Genesis 6-9</a:t>
              </a:r>
            </a:p>
          </p:txBody>
        </p:sp>
      </p:grpSp>
    </p:spTree>
    <p:extLst>
      <p:ext uri="{BB962C8B-B14F-4D97-AF65-F5344CB8AC3E}">
        <p14:creationId xmlns:p14="http://schemas.microsoft.com/office/powerpoint/2010/main" val="31853685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93174E-FAA2-E44B-BE3D-2E054496F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6663" y="1500188"/>
            <a:ext cx="3857625" cy="3857625"/>
          </a:xfrm>
          <a:prstGeom prst="rect">
            <a:avLst/>
          </a:prstGeom>
        </p:spPr>
      </p:pic>
      <p:sp>
        <p:nvSpPr>
          <p:cNvPr id="4" name="TextBox 3">
            <a:extLst>
              <a:ext uri="{FF2B5EF4-FFF2-40B4-BE49-F238E27FC236}">
                <a16:creationId xmlns:a16="http://schemas.microsoft.com/office/drawing/2014/main" id="{F15C078D-9997-BA4C-93C5-0EB5A75597FD}"/>
              </a:ext>
            </a:extLst>
          </p:cNvPr>
          <p:cNvSpPr txBox="1"/>
          <p:nvPr/>
        </p:nvSpPr>
        <p:spPr>
          <a:xfrm>
            <a:off x="1283322" y="4030355"/>
            <a:ext cx="5268952" cy="10964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0" normalizeH="0" baseline="0" noProof="0" dirty="0">
                <a:ln>
                  <a:noFill/>
                </a:ln>
                <a:solidFill>
                  <a:prstClr val="white"/>
                </a:solidFill>
                <a:effectLst/>
                <a:uLnTx/>
                <a:uFillTx/>
                <a:latin typeface="Times" pitchFamily="2" charset="0"/>
                <a:ea typeface="+mn-ea"/>
                <a:cs typeface="+mn-cs"/>
              </a:rPr>
              <a:t>GENESIS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75" b="0" i="1" u="none" strike="noStrike" kern="1200" cap="none" spc="0" normalizeH="0" baseline="0" noProof="0" dirty="0">
                <a:ln>
                  <a:noFill/>
                </a:ln>
                <a:solidFill>
                  <a:prstClr val="white"/>
                </a:solidFill>
                <a:effectLst/>
                <a:uLnTx/>
                <a:uFillTx/>
                <a:latin typeface="Times" pitchFamily="2" charset="0"/>
                <a:ea typeface="+mn-ea"/>
                <a:cs typeface="+mn-cs"/>
              </a:rPr>
              <a:t>”In the beginning God…”</a:t>
            </a:r>
          </a:p>
        </p:txBody>
      </p:sp>
    </p:spTree>
    <p:extLst>
      <p:ext uri="{BB962C8B-B14F-4D97-AF65-F5344CB8AC3E}">
        <p14:creationId xmlns:p14="http://schemas.microsoft.com/office/powerpoint/2010/main" val="3737315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6C41E-F519-ECB1-5B37-A7BB591AE112}"/>
              </a:ext>
            </a:extLst>
          </p:cNvPr>
          <p:cNvSpPr>
            <a:spLocks noGrp="1"/>
          </p:cNvSpPr>
          <p:nvPr>
            <p:ph idx="1"/>
          </p:nvPr>
        </p:nvSpPr>
        <p:spPr>
          <a:xfrm>
            <a:off x="236220" y="1334530"/>
            <a:ext cx="8679180" cy="5325350"/>
          </a:xfrm>
        </p:spPr>
        <p:txBody>
          <a:bodyPr>
            <a:normAutofit/>
          </a:bodyPr>
          <a:lstStyle/>
          <a:p>
            <a:pPr marL="0" indent="0">
              <a:buNone/>
            </a:pPr>
            <a:r>
              <a:rPr lang="en-US" sz="3200" b="1" dirty="0">
                <a:solidFill>
                  <a:srgbClr val="502800"/>
                </a:solidFill>
              </a:rPr>
              <a:t>Seth’s lineage  </a:t>
            </a:r>
            <a:r>
              <a:rPr lang="en-US" sz="3200" b="1" dirty="0">
                <a:solidFill>
                  <a:srgbClr val="C00000"/>
                </a:solidFill>
              </a:rPr>
              <a:t>Genesis 4:25 – 5:32</a:t>
            </a:r>
          </a:p>
          <a:p>
            <a:pPr lvl="1"/>
            <a:r>
              <a:rPr lang="en-US" sz="2800" b="1" dirty="0">
                <a:solidFill>
                  <a:srgbClr val="502800"/>
                </a:solidFill>
              </a:rPr>
              <a:t>Men began to call upon the name of the Lord – the very thing God made man to do.  Men began to seek the Lord in an effort to do his will.  </a:t>
            </a:r>
            <a:r>
              <a:rPr lang="en-US" sz="2800" b="1" dirty="0">
                <a:solidFill>
                  <a:srgbClr val="C00000"/>
                </a:solidFill>
              </a:rPr>
              <a:t>Acts 17:27; Zephaniah 3:9; Romans 10:13</a:t>
            </a:r>
          </a:p>
          <a:p>
            <a:pPr lvl="1"/>
            <a:r>
              <a:rPr lang="en-US" sz="2800" b="1" dirty="0">
                <a:solidFill>
                  <a:srgbClr val="502800"/>
                </a:solidFill>
              </a:rPr>
              <a:t>Enoch walked with God.  He pleased God.  </a:t>
            </a:r>
            <a:r>
              <a:rPr lang="en-US" sz="2800" b="1" dirty="0">
                <a:solidFill>
                  <a:srgbClr val="C00000"/>
                </a:solidFill>
              </a:rPr>
              <a:t>Genesis 4:24; Hebrews 11:5</a:t>
            </a:r>
          </a:p>
          <a:p>
            <a:pPr lvl="1"/>
            <a:r>
              <a:rPr lang="en-US" sz="2800" b="1" dirty="0">
                <a:solidFill>
                  <a:srgbClr val="502800"/>
                </a:solidFill>
              </a:rPr>
              <a:t>Why are Abel, Enoch and Noah listed for us in Hebrews 11?  As examples to follow.</a:t>
            </a:r>
          </a:p>
          <a:p>
            <a:pPr lvl="1"/>
            <a:r>
              <a:rPr lang="en-US" sz="2800" b="1" dirty="0">
                <a:solidFill>
                  <a:srgbClr val="502800"/>
                </a:solidFill>
              </a:rPr>
              <a:t>Noah was 500 and begat Shem, Ham, and Japheth</a:t>
            </a:r>
          </a:p>
        </p:txBody>
      </p:sp>
    </p:spTree>
    <p:extLst>
      <p:ext uri="{BB962C8B-B14F-4D97-AF65-F5344CB8AC3E}">
        <p14:creationId xmlns:p14="http://schemas.microsoft.com/office/powerpoint/2010/main" val="3301498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6C41E-F519-ECB1-5B37-A7BB591AE112}"/>
              </a:ext>
            </a:extLst>
          </p:cNvPr>
          <p:cNvSpPr>
            <a:spLocks noGrp="1"/>
          </p:cNvSpPr>
          <p:nvPr>
            <p:ph idx="1"/>
          </p:nvPr>
        </p:nvSpPr>
        <p:spPr>
          <a:xfrm>
            <a:off x="71022" y="1287262"/>
            <a:ext cx="9072978" cy="5504155"/>
          </a:xfrm>
        </p:spPr>
        <p:txBody>
          <a:bodyPr/>
          <a:lstStyle/>
          <a:p>
            <a:pPr marL="0" indent="0">
              <a:buNone/>
            </a:pPr>
            <a:r>
              <a:rPr lang="en-US" sz="3600" b="1" dirty="0">
                <a:solidFill>
                  <a:srgbClr val="502800"/>
                </a:solidFill>
              </a:rPr>
              <a:t>Today’s Lesson - Genesis 6 - 9</a:t>
            </a:r>
          </a:p>
        </p:txBody>
      </p:sp>
      <p:sp>
        <p:nvSpPr>
          <p:cNvPr id="7" name="TextBox 6">
            <a:extLst>
              <a:ext uri="{FF2B5EF4-FFF2-40B4-BE49-F238E27FC236}">
                <a16:creationId xmlns:a16="http://schemas.microsoft.com/office/drawing/2014/main" id="{AF8D0737-D580-ED4A-BBCF-AE17770EEF39}"/>
              </a:ext>
            </a:extLst>
          </p:cNvPr>
          <p:cNvSpPr txBox="1"/>
          <p:nvPr/>
        </p:nvSpPr>
        <p:spPr>
          <a:xfrm>
            <a:off x="2057404" y="1843088"/>
            <a:ext cx="184731" cy="24820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7879385"/>
      </p:ext>
    </p:extLst>
  </p:cSld>
  <p:clrMapOvr>
    <a:masterClrMapping/>
  </p:clrMapOvr>
  <p:transition spd="slow">
    <p:randomBa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6C41E-F519-ECB1-5B37-A7BB591AE112}"/>
              </a:ext>
            </a:extLst>
          </p:cNvPr>
          <p:cNvSpPr>
            <a:spLocks noGrp="1"/>
          </p:cNvSpPr>
          <p:nvPr>
            <p:ph idx="1"/>
          </p:nvPr>
        </p:nvSpPr>
        <p:spPr>
          <a:xfrm>
            <a:off x="106532" y="1340528"/>
            <a:ext cx="8877670" cy="5308847"/>
          </a:xfrm>
        </p:spPr>
        <p:txBody>
          <a:bodyPr>
            <a:normAutofit fontScale="85000" lnSpcReduction="20000"/>
          </a:bodyPr>
          <a:lstStyle/>
          <a:p>
            <a:pPr marL="0" indent="0">
              <a:buNone/>
            </a:pPr>
            <a:r>
              <a:rPr lang="en-US" sz="3600" b="1" dirty="0">
                <a:solidFill>
                  <a:srgbClr val="502800"/>
                </a:solidFill>
              </a:rPr>
              <a:t>Context</a:t>
            </a:r>
          </a:p>
          <a:p>
            <a:pPr marL="0" lvl="0" indent="0">
              <a:buNone/>
            </a:pPr>
            <a:r>
              <a:rPr lang="en-US" sz="3800" b="1" dirty="0">
                <a:solidFill>
                  <a:srgbClr val="502800"/>
                </a:solidFill>
              </a:rPr>
              <a:t>Who? </a:t>
            </a:r>
          </a:p>
          <a:p>
            <a:pPr lvl="1"/>
            <a:r>
              <a:rPr lang="en-US" sz="3800" b="1" dirty="0">
                <a:solidFill>
                  <a:srgbClr val="502800"/>
                </a:solidFill>
              </a:rPr>
              <a:t>God</a:t>
            </a:r>
          </a:p>
          <a:p>
            <a:pPr lvl="1"/>
            <a:r>
              <a:rPr lang="en-US" sz="3800" b="1" dirty="0">
                <a:solidFill>
                  <a:srgbClr val="502800"/>
                </a:solidFill>
              </a:rPr>
              <a:t>Noah, his wife</a:t>
            </a:r>
          </a:p>
          <a:p>
            <a:pPr lvl="1"/>
            <a:r>
              <a:rPr lang="en-US" sz="3800" b="1" dirty="0">
                <a:solidFill>
                  <a:srgbClr val="502800"/>
                </a:solidFill>
              </a:rPr>
              <a:t>Shem, Ham, Japheth, and </a:t>
            </a:r>
            <a:r>
              <a:rPr lang="en-US" sz="3800" b="1">
                <a:solidFill>
                  <a:srgbClr val="502800"/>
                </a:solidFill>
              </a:rPr>
              <a:t>their wives</a:t>
            </a:r>
            <a:endParaRPr lang="en-US" sz="3800" b="1" dirty="0">
              <a:solidFill>
                <a:srgbClr val="502800"/>
              </a:solidFill>
            </a:endParaRPr>
          </a:p>
          <a:p>
            <a:pPr marL="0" indent="0">
              <a:buNone/>
            </a:pPr>
            <a:r>
              <a:rPr lang="en-US" sz="3800" b="1" dirty="0">
                <a:solidFill>
                  <a:srgbClr val="502800"/>
                </a:solidFill>
              </a:rPr>
              <a:t>When?</a:t>
            </a:r>
          </a:p>
          <a:p>
            <a:pPr lvl="1"/>
            <a:r>
              <a:rPr lang="en-US" sz="3800" b="1" dirty="0">
                <a:solidFill>
                  <a:srgbClr val="502800"/>
                </a:solidFill>
              </a:rPr>
              <a:t>After Creation</a:t>
            </a:r>
          </a:p>
          <a:p>
            <a:pPr lvl="1"/>
            <a:r>
              <a:rPr lang="en-US" sz="3800" b="1" dirty="0">
                <a:solidFill>
                  <a:srgbClr val="502800"/>
                </a:solidFill>
              </a:rPr>
              <a:t>“The Flood” – 17 Periods</a:t>
            </a:r>
          </a:p>
          <a:p>
            <a:pPr lvl="1"/>
            <a:r>
              <a:rPr lang="en-US" sz="3800" b="1" dirty="0">
                <a:solidFill>
                  <a:srgbClr val="502800"/>
                </a:solidFill>
              </a:rPr>
              <a:t>Noah is at least 500 years old</a:t>
            </a:r>
          </a:p>
          <a:p>
            <a:pPr lvl="1"/>
            <a:r>
              <a:rPr lang="en-US" sz="3800" b="1" dirty="0">
                <a:solidFill>
                  <a:srgbClr val="502800"/>
                </a:solidFill>
              </a:rPr>
              <a:t>Approx Year 1556</a:t>
            </a:r>
          </a:p>
          <a:p>
            <a:pPr marL="0" lvl="0" indent="0">
              <a:buNone/>
            </a:pPr>
            <a:r>
              <a:rPr lang="en-US" sz="3800" b="1" dirty="0">
                <a:solidFill>
                  <a:srgbClr val="502800"/>
                </a:solidFill>
              </a:rPr>
              <a:t>Where?</a:t>
            </a:r>
          </a:p>
          <a:p>
            <a:pPr lvl="1"/>
            <a:r>
              <a:rPr lang="en-US" sz="3800" b="1" dirty="0">
                <a:solidFill>
                  <a:srgbClr val="502800"/>
                </a:solidFill>
              </a:rPr>
              <a:t>The Whole Earth</a:t>
            </a:r>
          </a:p>
        </p:txBody>
      </p:sp>
    </p:spTree>
    <p:extLst>
      <p:ext uri="{BB962C8B-B14F-4D97-AF65-F5344CB8AC3E}">
        <p14:creationId xmlns:p14="http://schemas.microsoft.com/office/powerpoint/2010/main" val="233929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6C41E-F519-ECB1-5B37-A7BB591AE112}"/>
              </a:ext>
            </a:extLst>
          </p:cNvPr>
          <p:cNvSpPr>
            <a:spLocks noGrp="1"/>
          </p:cNvSpPr>
          <p:nvPr>
            <p:ph idx="1"/>
          </p:nvPr>
        </p:nvSpPr>
        <p:spPr>
          <a:xfrm>
            <a:off x="195309" y="1322773"/>
            <a:ext cx="8868792" cy="5433134"/>
          </a:xfrm>
        </p:spPr>
        <p:txBody>
          <a:bodyPr>
            <a:normAutofit/>
          </a:bodyPr>
          <a:lstStyle/>
          <a:p>
            <a:pPr marL="0" indent="0" algn="ctr">
              <a:buNone/>
            </a:pPr>
            <a:r>
              <a:rPr lang="en-US" sz="3600" b="1" dirty="0">
                <a:solidFill>
                  <a:srgbClr val="502800"/>
                </a:solidFill>
              </a:rPr>
              <a:t>The Years – Gen 5</a:t>
            </a:r>
          </a:p>
          <a:p>
            <a:pPr marL="0" indent="0">
              <a:buNone/>
            </a:pPr>
            <a:endParaRPr lang="en-US" sz="3600" b="1" dirty="0">
              <a:solidFill>
                <a:srgbClr val="C00000"/>
              </a:solidFill>
            </a:endParaRPr>
          </a:p>
          <a:p>
            <a:pPr marL="0" lvl="0" indent="0">
              <a:buNone/>
            </a:pPr>
            <a:endParaRPr lang="en-US" sz="3500" b="1" dirty="0">
              <a:solidFill>
                <a:srgbClr val="502800"/>
              </a:solidFill>
              <a:cs typeface="Arial" panose="020B0604020202020204" pitchFamily="34" charset="0"/>
            </a:endParaRPr>
          </a:p>
          <a:p>
            <a:pPr lvl="0"/>
            <a:endParaRPr lang="en-US" sz="3500" b="1" dirty="0">
              <a:solidFill>
                <a:srgbClr val="502800"/>
              </a:solidFill>
              <a:cs typeface="Arial" panose="020B0604020202020204" pitchFamily="34" charset="0"/>
            </a:endParaRPr>
          </a:p>
          <a:p>
            <a:pPr lvl="0"/>
            <a:endParaRPr lang="en-US" sz="3200" b="1" dirty="0">
              <a:solidFill>
                <a:srgbClr val="502800"/>
              </a:solidFill>
            </a:endParaRPr>
          </a:p>
        </p:txBody>
      </p:sp>
      <p:graphicFrame>
        <p:nvGraphicFramePr>
          <p:cNvPr id="2" name="Table 3">
            <a:extLst>
              <a:ext uri="{FF2B5EF4-FFF2-40B4-BE49-F238E27FC236}">
                <a16:creationId xmlns:a16="http://schemas.microsoft.com/office/drawing/2014/main" id="{74A64010-38DB-D83C-7856-D00743D323FE}"/>
              </a:ext>
            </a:extLst>
          </p:cNvPr>
          <p:cNvGraphicFramePr>
            <a:graphicFrameLocks noGrp="1"/>
          </p:cNvGraphicFramePr>
          <p:nvPr>
            <p:extLst>
              <p:ext uri="{D42A27DB-BD31-4B8C-83A1-F6EECF244321}">
                <p14:modId xmlns:p14="http://schemas.microsoft.com/office/powerpoint/2010/main" val="2679972445"/>
              </p:ext>
            </p:extLst>
          </p:nvPr>
        </p:nvGraphicFramePr>
        <p:xfrm>
          <a:off x="372862" y="1882066"/>
          <a:ext cx="8575829" cy="5029200"/>
        </p:xfrm>
        <a:graphic>
          <a:graphicData uri="http://schemas.openxmlformats.org/drawingml/2006/table">
            <a:tbl>
              <a:tblPr bandRow="1">
                <a:tableStyleId>{5C22544A-7EE6-4342-B048-85BDC9FD1C3A}</a:tableStyleId>
              </a:tblPr>
              <a:tblGrid>
                <a:gridCol w="4248495">
                  <a:extLst>
                    <a:ext uri="{9D8B030D-6E8A-4147-A177-3AD203B41FA5}">
                      <a16:colId xmlns:a16="http://schemas.microsoft.com/office/drawing/2014/main" val="2015816317"/>
                    </a:ext>
                  </a:extLst>
                </a:gridCol>
                <a:gridCol w="4327334">
                  <a:extLst>
                    <a:ext uri="{9D8B030D-6E8A-4147-A177-3AD203B41FA5}">
                      <a16:colId xmlns:a16="http://schemas.microsoft.com/office/drawing/2014/main" val="2743215366"/>
                    </a:ext>
                  </a:extLst>
                </a:gridCol>
              </a:tblGrid>
              <a:tr h="452358">
                <a:tc>
                  <a:txBody>
                    <a:bodyPr/>
                    <a:lstStyle/>
                    <a:p>
                      <a:r>
                        <a:rPr lang="en-US" sz="2400" b="1" dirty="0"/>
                        <a:t>Parent</a:t>
                      </a:r>
                    </a:p>
                  </a:txBody>
                  <a:tcPr/>
                </a:tc>
                <a:tc>
                  <a:txBody>
                    <a:bodyPr/>
                    <a:lstStyle/>
                    <a:p>
                      <a:r>
                        <a:rPr lang="en-US" sz="2400" b="1" dirty="0"/>
                        <a:t>When Child Born</a:t>
                      </a:r>
                    </a:p>
                  </a:txBody>
                  <a:tcPr/>
                </a:tc>
                <a:extLst>
                  <a:ext uri="{0D108BD9-81ED-4DB2-BD59-A6C34878D82A}">
                    <a16:rowId xmlns:a16="http://schemas.microsoft.com/office/drawing/2014/main" val="3856880925"/>
                  </a:ext>
                </a:extLst>
              </a:tr>
              <a:tr h="452358">
                <a:tc>
                  <a:txBody>
                    <a:bodyPr/>
                    <a:lstStyle/>
                    <a:p>
                      <a:r>
                        <a:rPr lang="en-US" sz="2400" dirty="0"/>
                        <a:t>Adam</a:t>
                      </a:r>
                    </a:p>
                  </a:txBody>
                  <a:tcPr/>
                </a:tc>
                <a:tc>
                  <a:txBody>
                    <a:bodyPr/>
                    <a:lstStyle/>
                    <a:p>
                      <a:r>
                        <a:rPr lang="en-US" sz="2400" dirty="0"/>
                        <a:t>130</a:t>
                      </a:r>
                    </a:p>
                  </a:txBody>
                  <a:tcPr/>
                </a:tc>
                <a:extLst>
                  <a:ext uri="{0D108BD9-81ED-4DB2-BD59-A6C34878D82A}">
                    <a16:rowId xmlns:a16="http://schemas.microsoft.com/office/drawing/2014/main" val="1051662291"/>
                  </a:ext>
                </a:extLst>
              </a:tr>
              <a:tr h="452358">
                <a:tc>
                  <a:txBody>
                    <a:bodyPr/>
                    <a:lstStyle/>
                    <a:p>
                      <a:r>
                        <a:rPr lang="en-US" sz="2400" dirty="0"/>
                        <a:t>Shem</a:t>
                      </a:r>
                    </a:p>
                  </a:txBody>
                  <a:tcPr/>
                </a:tc>
                <a:tc>
                  <a:txBody>
                    <a:bodyPr/>
                    <a:lstStyle/>
                    <a:p>
                      <a:r>
                        <a:rPr lang="en-US" sz="2400" dirty="0"/>
                        <a:t>105</a:t>
                      </a:r>
                    </a:p>
                  </a:txBody>
                  <a:tcPr/>
                </a:tc>
                <a:extLst>
                  <a:ext uri="{0D108BD9-81ED-4DB2-BD59-A6C34878D82A}">
                    <a16:rowId xmlns:a16="http://schemas.microsoft.com/office/drawing/2014/main" val="3234000950"/>
                  </a:ext>
                </a:extLst>
              </a:tr>
              <a:tr h="452358">
                <a:tc>
                  <a:txBody>
                    <a:bodyPr/>
                    <a:lstStyle/>
                    <a:p>
                      <a:r>
                        <a:rPr lang="en-US" sz="2400" dirty="0" err="1"/>
                        <a:t>Enosh</a:t>
                      </a:r>
                      <a:endParaRPr lang="en-US" sz="2400" dirty="0"/>
                    </a:p>
                  </a:txBody>
                  <a:tcPr/>
                </a:tc>
                <a:tc>
                  <a:txBody>
                    <a:bodyPr/>
                    <a:lstStyle/>
                    <a:p>
                      <a:r>
                        <a:rPr lang="en-US" sz="2400" dirty="0"/>
                        <a:t>90</a:t>
                      </a:r>
                    </a:p>
                  </a:txBody>
                  <a:tcPr/>
                </a:tc>
                <a:extLst>
                  <a:ext uri="{0D108BD9-81ED-4DB2-BD59-A6C34878D82A}">
                    <a16:rowId xmlns:a16="http://schemas.microsoft.com/office/drawing/2014/main" val="2794373275"/>
                  </a:ext>
                </a:extLst>
              </a:tr>
              <a:tr h="452358">
                <a:tc>
                  <a:txBody>
                    <a:bodyPr/>
                    <a:lstStyle/>
                    <a:p>
                      <a:r>
                        <a:rPr lang="en-US" sz="2400" dirty="0" err="1"/>
                        <a:t>Cainan</a:t>
                      </a:r>
                      <a:endParaRPr lang="en-US" sz="2400" dirty="0"/>
                    </a:p>
                  </a:txBody>
                  <a:tcPr/>
                </a:tc>
                <a:tc>
                  <a:txBody>
                    <a:bodyPr/>
                    <a:lstStyle/>
                    <a:p>
                      <a:r>
                        <a:rPr lang="en-US" sz="2400" dirty="0"/>
                        <a:t>70</a:t>
                      </a:r>
                    </a:p>
                  </a:txBody>
                  <a:tcPr/>
                </a:tc>
                <a:extLst>
                  <a:ext uri="{0D108BD9-81ED-4DB2-BD59-A6C34878D82A}">
                    <a16:rowId xmlns:a16="http://schemas.microsoft.com/office/drawing/2014/main" val="4281318002"/>
                  </a:ext>
                </a:extLst>
              </a:tr>
              <a:tr h="452358">
                <a:tc>
                  <a:txBody>
                    <a:bodyPr/>
                    <a:lstStyle/>
                    <a:p>
                      <a:r>
                        <a:rPr lang="en-US" sz="2400" dirty="0"/>
                        <a:t>Mahalalel</a:t>
                      </a:r>
                    </a:p>
                  </a:txBody>
                  <a:tcPr/>
                </a:tc>
                <a:tc>
                  <a:txBody>
                    <a:bodyPr/>
                    <a:lstStyle/>
                    <a:p>
                      <a:r>
                        <a:rPr lang="en-US" sz="2400" dirty="0"/>
                        <a:t>65</a:t>
                      </a:r>
                    </a:p>
                  </a:txBody>
                  <a:tcPr/>
                </a:tc>
                <a:extLst>
                  <a:ext uri="{0D108BD9-81ED-4DB2-BD59-A6C34878D82A}">
                    <a16:rowId xmlns:a16="http://schemas.microsoft.com/office/drawing/2014/main" val="3444506511"/>
                  </a:ext>
                </a:extLst>
              </a:tr>
              <a:tr h="452358">
                <a:tc>
                  <a:txBody>
                    <a:bodyPr/>
                    <a:lstStyle/>
                    <a:p>
                      <a:r>
                        <a:rPr lang="en-US" sz="2400" dirty="0"/>
                        <a:t>Jared</a:t>
                      </a:r>
                    </a:p>
                  </a:txBody>
                  <a:tcPr/>
                </a:tc>
                <a:tc>
                  <a:txBody>
                    <a:bodyPr/>
                    <a:lstStyle/>
                    <a:p>
                      <a:r>
                        <a:rPr lang="en-US" sz="2400" dirty="0"/>
                        <a:t>162</a:t>
                      </a:r>
                    </a:p>
                  </a:txBody>
                  <a:tcPr/>
                </a:tc>
                <a:extLst>
                  <a:ext uri="{0D108BD9-81ED-4DB2-BD59-A6C34878D82A}">
                    <a16:rowId xmlns:a16="http://schemas.microsoft.com/office/drawing/2014/main" val="3285247149"/>
                  </a:ext>
                </a:extLst>
              </a:tr>
              <a:tr h="452358">
                <a:tc>
                  <a:txBody>
                    <a:bodyPr/>
                    <a:lstStyle/>
                    <a:p>
                      <a:r>
                        <a:rPr lang="en-US" sz="2400" dirty="0"/>
                        <a:t>Enoch</a:t>
                      </a:r>
                    </a:p>
                  </a:txBody>
                  <a:tcPr/>
                </a:tc>
                <a:tc>
                  <a:txBody>
                    <a:bodyPr/>
                    <a:lstStyle/>
                    <a:p>
                      <a:r>
                        <a:rPr lang="en-US" sz="2400" dirty="0"/>
                        <a:t>65</a:t>
                      </a:r>
                    </a:p>
                  </a:txBody>
                  <a:tcPr/>
                </a:tc>
                <a:extLst>
                  <a:ext uri="{0D108BD9-81ED-4DB2-BD59-A6C34878D82A}">
                    <a16:rowId xmlns:a16="http://schemas.microsoft.com/office/drawing/2014/main" val="4127454530"/>
                  </a:ext>
                </a:extLst>
              </a:tr>
              <a:tr h="452358">
                <a:tc>
                  <a:txBody>
                    <a:bodyPr/>
                    <a:lstStyle/>
                    <a:p>
                      <a:r>
                        <a:rPr lang="en-US" sz="2400" dirty="0"/>
                        <a:t>Methuselah</a:t>
                      </a:r>
                    </a:p>
                  </a:txBody>
                  <a:tcPr/>
                </a:tc>
                <a:tc>
                  <a:txBody>
                    <a:bodyPr/>
                    <a:lstStyle/>
                    <a:p>
                      <a:r>
                        <a:rPr lang="en-US" sz="2400" dirty="0"/>
                        <a:t>65</a:t>
                      </a:r>
                    </a:p>
                  </a:txBody>
                  <a:tcPr/>
                </a:tc>
                <a:extLst>
                  <a:ext uri="{0D108BD9-81ED-4DB2-BD59-A6C34878D82A}">
                    <a16:rowId xmlns:a16="http://schemas.microsoft.com/office/drawing/2014/main" val="3283278801"/>
                  </a:ext>
                </a:extLst>
              </a:tr>
              <a:tr h="452358">
                <a:tc>
                  <a:txBody>
                    <a:bodyPr/>
                    <a:lstStyle/>
                    <a:p>
                      <a:r>
                        <a:rPr lang="en-US" sz="2400" dirty="0"/>
                        <a:t>Lamech</a:t>
                      </a:r>
                    </a:p>
                  </a:txBody>
                  <a:tcPr/>
                </a:tc>
                <a:tc>
                  <a:txBody>
                    <a:bodyPr/>
                    <a:lstStyle/>
                    <a:p>
                      <a:r>
                        <a:rPr lang="en-US" sz="2400" dirty="0"/>
                        <a:t>65</a:t>
                      </a:r>
                    </a:p>
                  </a:txBody>
                  <a:tcPr/>
                </a:tc>
                <a:extLst>
                  <a:ext uri="{0D108BD9-81ED-4DB2-BD59-A6C34878D82A}">
                    <a16:rowId xmlns:a16="http://schemas.microsoft.com/office/drawing/2014/main" val="757159682"/>
                  </a:ext>
                </a:extLst>
              </a:tr>
              <a:tr h="452358">
                <a:tc>
                  <a:txBody>
                    <a:bodyPr/>
                    <a:lstStyle/>
                    <a:p>
                      <a:r>
                        <a:rPr lang="en-US" sz="2400" dirty="0"/>
                        <a:t>Noah</a:t>
                      </a:r>
                    </a:p>
                  </a:txBody>
                  <a:tcPr/>
                </a:tc>
                <a:tc>
                  <a:txBody>
                    <a:bodyPr/>
                    <a:lstStyle/>
                    <a:p>
                      <a:r>
                        <a:rPr lang="en-US" dirty="0"/>
                        <a:t>(500)</a:t>
                      </a:r>
                    </a:p>
                  </a:txBody>
                  <a:tcPr/>
                </a:tc>
                <a:extLst>
                  <a:ext uri="{0D108BD9-81ED-4DB2-BD59-A6C34878D82A}">
                    <a16:rowId xmlns:a16="http://schemas.microsoft.com/office/drawing/2014/main" val="4106245808"/>
                  </a:ext>
                </a:extLst>
              </a:tr>
            </a:tbl>
          </a:graphicData>
        </a:graphic>
      </p:graphicFrame>
    </p:spTree>
    <p:extLst>
      <p:ext uri="{BB962C8B-B14F-4D97-AF65-F5344CB8AC3E}">
        <p14:creationId xmlns:p14="http://schemas.microsoft.com/office/powerpoint/2010/main" val="260472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6C41E-F519-ECB1-5B37-A7BB591AE112}"/>
              </a:ext>
            </a:extLst>
          </p:cNvPr>
          <p:cNvSpPr>
            <a:spLocks noGrp="1"/>
          </p:cNvSpPr>
          <p:nvPr>
            <p:ph idx="1"/>
          </p:nvPr>
        </p:nvSpPr>
        <p:spPr>
          <a:xfrm>
            <a:off x="195309" y="1322773"/>
            <a:ext cx="8868792" cy="5433134"/>
          </a:xfrm>
        </p:spPr>
        <p:txBody>
          <a:bodyPr>
            <a:normAutofit lnSpcReduction="10000"/>
          </a:bodyPr>
          <a:lstStyle/>
          <a:p>
            <a:pPr marL="0" indent="0">
              <a:buNone/>
            </a:pPr>
            <a:r>
              <a:rPr lang="en-US" sz="3600" b="1" dirty="0">
                <a:solidFill>
                  <a:srgbClr val="502800"/>
                </a:solidFill>
              </a:rPr>
              <a:t>Man’s State		</a:t>
            </a:r>
            <a:r>
              <a:rPr lang="en-US" sz="3600" b="1" dirty="0">
                <a:solidFill>
                  <a:srgbClr val="C00000"/>
                </a:solidFill>
              </a:rPr>
              <a:t>Gen 6</a:t>
            </a:r>
          </a:p>
          <a:p>
            <a:r>
              <a:rPr lang="en-US" sz="3200" dirty="0"/>
              <a:t>“</a:t>
            </a:r>
            <a:r>
              <a:rPr lang="en-US" sz="3200" dirty="0">
                <a:effectLst/>
              </a:rPr>
              <a:t>the wickedness of man was great in the earth”</a:t>
            </a:r>
            <a:endParaRPr lang="en-US" sz="3200" dirty="0"/>
          </a:p>
          <a:p>
            <a:r>
              <a:rPr lang="en-US" sz="3200" dirty="0">
                <a:effectLst/>
              </a:rPr>
              <a:t>“every intent of the thoughts of his heart was only evil continually”</a:t>
            </a:r>
          </a:p>
          <a:p>
            <a:r>
              <a:rPr lang="en-US" sz="3200" dirty="0"/>
              <a:t>“</a:t>
            </a:r>
            <a:r>
              <a:rPr lang="en-US" sz="3200" dirty="0">
                <a:effectLst/>
              </a:rPr>
              <a:t>all flesh had corrupted their way on the earth</a:t>
            </a:r>
            <a:r>
              <a:rPr lang="en-US" sz="3200" dirty="0"/>
              <a:t>”</a:t>
            </a:r>
          </a:p>
          <a:p>
            <a:r>
              <a:rPr lang="en-US" sz="3200" dirty="0"/>
              <a:t>“</a:t>
            </a:r>
            <a:r>
              <a:rPr lang="en-US" sz="3200" dirty="0">
                <a:effectLst/>
              </a:rPr>
              <a:t>the earth was filled with violence”</a:t>
            </a:r>
          </a:p>
          <a:p>
            <a:r>
              <a:rPr lang="en-US" sz="3200" dirty="0"/>
              <a:t>Sons of God took wives of the daughters of men</a:t>
            </a:r>
          </a:p>
          <a:p>
            <a:pPr lvl="1"/>
            <a:r>
              <a:rPr lang="en-US" sz="2800" dirty="0"/>
              <a:t>Angels neither marry nor are given in marriage </a:t>
            </a:r>
            <a:r>
              <a:rPr lang="en-US" sz="2800" dirty="0">
                <a:solidFill>
                  <a:srgbClr val="FF0000"/>
                </a:solidFill>
              </a:rPr>
              <a:t>Matt 22:30</a:t>
            </a:r>
          </a:p>
          <a:p>
            <a:pPr lvl="1"/>
            <a:r>
              <a:rPr lang="en-US" sz="2800" i="1" dirty="0">
                <a:solidFill>
                  <a:srgbClr val="502800"/>
                </a:solidFill>
              </a:rPr>
              <a:t>“</a:t>
            </a:r>
            <a:r>
              <a:rPr lang="en-US" sz="2800" b="0" i="0" dirty="0">
                <a:solidFill>
                  <a:srgbClr val="000000"/>
                </a:solidFill>
                <a:effectLst/>
              </a:rPr>
              <a:t>For as in the days before the flood, they were eating and drinking, marrying and giving in marriage, until the day that </a:t>
            </a:r>
            <a:r>
              <a:rPr lang="en-US" sz="2800" i="0" dirty="0">
                <a:solidFill>
                  <a:srgbClr val="000000"/>
                </a:solidFill>
                <a:effectLst/>
              </a:rPr>
              <a:t>Noah</a:t>
            </a:r>
            <a:r>
              <a:rPr lang="en-US" sz="2800" b="0" i="0" dirty="0">
                <a:solidFill>
                  <a:srgbClr val="000000"/>
                </a:solidFill>
                <a:effectLst/>
              </a:rPr>
              <a:t> entered the ark” </a:t>
            </a:r>
            <a:r>
              <a:rPr lang="en-US" sz="2800" b="0" i="0" dirty="0">
                <a:solidFill>
                  <a:srgbClr val="FF0000"/>
                </a:solidFill>
                <a:effectLst/>
              </a:rPr>
              <a:t>Matt 24:38</a:t>
            </a:r>
            <a:endParaRPr lang="en-US" sz="2800" dirty="0">
              <a:solidFill>
                <a:srgbClr val="FF0000"/>
              </a:solidFill>
            </a:endParaRPr>
          </a:p>
        </p:txBody>
      </p:sp>
    </p:spTree>
    <p:extLst>
      <p:ext uri="{BB962C8B-B14F-4D97-AF65-F5344CB8AC3E}">
        <p14:creationId xmlns:p14="http://schemas.microsoft.com/office/powerpoint/2010/main" val="291244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6C41E-F519-ECB1-5B37-A7BB591AE112}"/>
              </a:ext>
            </a:extLst>
          </p:cNvPr>
          <p:cNvSpPr>
            <a:spLocks noGrp="1"/>
          </p:cNvSpPr>
          <p:nvPr>
            <p:ph idx="1"/>
          </p:nvPr>
        </p:nvSpPr>
        <p:spPr>
          <a:xfrm>
            <a:off x="195309" y="1322773"/>
            <a:ext cx="8868792" cy="5433134"/>
          </a:xfrm>
        </p:spPr>
        <p:txBody>
          <a:bodyPr>
            <a:normAutofit/>
          </a:bodyPr>
          <a:lstStyle/>
          <a:p>
            <a:pPr marL="0" indent="0">
              <a:buNone/>
            </a:pPr>
            <a:r>
              <a:rPr lang="en-US" sz="3600" b="1" dirty="0">
                <a:solidFill>
                  <a:srgbClr val="502800"/>
                </a:solidFill>
              </a:rPr>
              <a:t>Man’s State		</a:t>
            </a:r>
            <a:r>
              <a:rPr lang="en-US" sz="3600" b="1" dirty="0">
                <a:solidFill>
                  <a:srgbClr val="C00000"/>
                </a:solidFill>
              </a:rPr>
              <a:t>Gen 6</a:t>
            </a:r>
          </a:p>
          <a:p>
            <a:r>
              <a:rPr lang="en-US" sz="3200" dirty="0"/>
              <a:t>Apparently there were only 8 righteous people </a:t>
            </a:r>
            <a:r>
              <a:rPr lang="en-US" sz="3200" b="1" dirty="0"/>
              <a:t>on earth</a:t>
            </a:r>
            <a:r>
              <a:rPr lang="en-US" sz="3200" dirty="0"/>
              <a:t>!</a:t>
            </a:r>
          </a:p>
          <a:p>
            <a:pPr lvl="1"/>
            <a:r>
              <a:rPr lang="en-US" sz="3200" dirty="0"/>
              <a:t>There weren’t 10 righteous people </a:t>
            </a:r>
            <a:r>
              <a:rPr lang="en-US" sz="3200" b="1" dirty="0"/>
              <a:t>in Sodom </a:t>
            </a:r>
            <a:r>
              <a:rPr lang="en-US" sz="3200" dirty="0">
                <a:solidFill>
                  <a:srgbClr val="FF0000"/>
                </a:solidFill>
              </a:rPr>
              <a:t>Gen 18:16-33</a:t>
            </a:r>
          </a:p>
          <a:p>
            <a:pPr lvl="1"/>
            <a:r>
              <a:rPr lang="en-US" sz="3200" dirty="0"/>
              <a:t>“</a:t>
            </a:r>
            <a:r>
              <a:rPr lang="en-US" sz="3200" b="0" i="0" dirty="0">
                <a:effectLst/>
              </a:rPr>
              <a:t>Yet I have reserved seven thousand </a:t>
            </a:r>
            <a:r>
              <a:rPr lang="en-US" sz="3200" b="1" i="0" dirty="0">
                <a:effectLst/>
              </a:rPr>
              <a:t>in Israel</a:t>
            </a:r>
            <a:r>
              <a:rPr lang="en-US" sz="3200" b="0" i="0" dirty="0">
                <a:effectLst/>
              </a:rPr>
              <a:t>, all whose </a:t>
            </a:r>
            <a:r>
              <a:rPr lang="en-US" sz="3200" i="0" dirty="0">
                <a:effectLst/>
              </a:rPr>
              <a:t>knees have not bowed to Baal, </a:t>
            </a:r>
            <a:r>
              <a:rPr lang="en-US" sz="3200" b="0" i="0" dirty="0">
                <a:effectLst/>
              </a:rPr>
              <a:t>and every mouth that has not kissed him.”</a:t>
            </a:r>
            <a:r>
              <a:rPr lang="en-US" sz="3200" dirty="0"/>
              <a:t> </a:t>
            </a:r>
            <a:r>
              <a:rPr lang="en-US" sz="3200" dirty="0">
                <a:solidFill>
                  <a:srgbClr val="FF0000"/>
                </a:solidFill>
              </a:rPr>
              <a:t>I Kings 19:18</a:t>
            </a:r>
          </a:p>
        </p:txBody>
      </p:sp>
    </p:spTree>
    <p:extLst>
      <p:ext uri="{BB962C8B-B14F-4D97-AF65-F5344CB8AC3E}">
        <p14:creationId xmlns:p14="http://schemas.microsoft.com/office/powerpoint/2010/main" val="192058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6C41E-F519-ECB1-5B37-A7BB591AE112}"/>
              </a:ext>
            </a:extLst>
          </p:cNvPr>
          <p:cNvSpPr>
            <a:spLocks noGrp="1"/>
          </p:cNvSpPr>
          <p:nvPr>
            <p:ph idx="1"/>
          </p:nvPr>
        </p:nvSpPr>
        <p:spPr>
          <a:xfrm>
            <a:off x="195309" y="1322773"/>
            <a:ext cx="8868792" cy="5433134"/>
          </a:xfrm>
        </p:spPr>
        <p:txBody>
          <a:bodyPr>
            <a:normAutofit/>
          </a:bodyPr>
          <a:lstStyle/>
          <a:p>
            <a:pPr marL="0" indent="0">
              <a:buNone/>
            </a:pPr>
            <a:r>
              <a:rPr lang="en-US" sz="3600" b="1" dirty="0">
                <a:solidFill>
                  <a:srgbClr val="502800"/>
                </a:solidFill>
              </a:rPr>
              <a:t>God Decides To Destroy Earth		</a:t>
            </a:r>
            <a:r>
              <a:rPr lang="en-US" sz="3600" b="1" dirty="0">
                <a:solidFill>
                  <a:srgbClr val="C00000"/>
                </a:solidFill>
              </a:rPr>
              <a:t>Gen 6</a:t>
            </a:r>
          </a:p>
          <a:p>
            <a:r>
              <a:rPr lang="en-US" sz="3200" i="1" dirty="0">
                <a:solidFill>
                  <a:srgbClr val="502800"/>
                </a:solidFill>
              </a:rPr>
              <a:t>“</a:t>
            </a:r>
            <a:r>
              <a:rPr lang="en-US" sz="3200" i="0" dirty="0">
                <a:solidFill>
                  <a:srgbClr val="000000"/>
                </a:solidFill>
                <a:effectLst/>
              </a:rPr>
              <a:t>the </a:t>
            </a:r>
            <a:r>
              <a:rPr lang="en-US" sz="3200" i="0" cap="small" dirty="0">
                <a:solidFill>
                  <a:srgbClr val="000000"/>
                </a:solidFill>
                <a:effectLst/>
              </a:rPr>
              <a:t>Lord</a:t>
            </a:r>
            <a:r>
              <a:rPr lang="en-US" sz="3200" i="0" dirty="0">
                <a:solidFill>
                  <a:srgbClr val="000000"/>
                </a:solidFill>
                <a:effectLst/>
              </a:rPr>
              <a:t> was sorry that He had made man on the earth</a:t>
            </a:r>
            <a:r>
              <a:rPr lang="en-US" sz="3200" i="1" dirty="0">
                <a:solidFill>
                  <a:srgbClr val="502800"/>
                </a:solidFill>
              </a:rPr>
              <a:t>”</a:t>
            </a:r>
          </a:p>
          <a:p>
            <a:r>
              <a:rPr lang="en-US" sz="3200" i="0" dirty="0">
                <a:solidFill>
                  <a:srgbClr val="000000"/>
                </a:solidFill>
                <a:effectLst/>
              </a:rPr>
              <a:t>“He was grieved in His heart</a:t>
            </a:r>
            <a:r>
              <a:rPr lang="en-US" sz="3200" i="1" dirty="0">
                <a:solidFill>
                  <a:srgbClr val="502800"/>
                </a:solidFill>
                <a:effectLst/>
              </a:rPr>
              <a:t>”</a:t>
            </a:r>
          </a:p>
          <a:p>
            <a:r>
              <a:rPr lang="en-US" sz="3200" i="1" dirty="0">
                <a:solidFill>
                  <a:srgbClr val="502800"/>
                </a:solidFill>
                <a:effectLst/>
              </a:rPr>
              <a:t>“</a:t>
            </a:r>
            <a:r>
              <a:rPr lang="en-US" sz="3200" b="0" i="0" dirty="0">
                <a:solidFill>
                  <a:srgbClr val="000000"/>
                </a:solidFill>
                <a:effectLst/>
              </a:rPr>
              <a:t>But Noah found grace in the eyes of the </a:t>
            </a:r>
            <a:r>
              <a:rPr lang="en-US" sz="3200" b="0" i="0" cap="small" dirty="0">
                <a:solidFill>
                  <a:srgbClr val="000000"/>
                </a:solidFill>
                <a:effectLst/>
              </a:rPr>
              <a:t>Lord</a:t>
            </a:r>
            <a:r>
              <a:rPr lang="en-US" sz="3200" i="1" dirty="0">
                <a:solidFill>
                  <a:srgbClr val="502800"/>
                </a:solidFill>
                <a:effectLst/>
              </a:rPr>
              <a:t>”</a:t>
            </a:r>
          </a:p>
          <a:p>
            <a:r>
              <a:rPr lang="en-US" sz="3200" i="1" dirty="0">
                <a:solidFill>
                  <a:srgbClr val="502800"/>
                </a:solidFill>
              </a:rPr>
              <a:t>“</a:t>
            </a:r>
            <a:r>
              <a:rPr lang="en-US" sz="3200" b="0" i="0" dirty="0">
                <a:solidFill>
                  <a:srgbClr val="000000"/>
                </a:solidFill>
                <a:effectLst/>
              </a:rPr>
              <a:t>And God said to Noah, “The end of all flesh has come before Me, for the earth is filled with violence through them; and behold, I will destroy them with the earth</a:t>
            </a:r>
            <a:r>
              <a:rPr lang="en-US" sz="3200" b="0" i="1" dirty="0">
                <a:solidFill>
                  <a:srgbClr val="502800"/>
                </a:solidFill>
              </a:rPr>
              <a:t>”</a:t>
            </a:r>
          </a:p>
        </p:txBody>
      </p:sp>
    </p:spTree>
    <p:extLst>
      <p:ext uri="{BB962C8B-B14F-4D97-AF65-F5344CB8AC3E}">
        <p14:creationId xmlns:p14="http://schemas.microsoft.com/office/powerpoint/2010/main" val="1478747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6C41E-F519-ECB1-5B37-A7BB591AE112}"/>
              </a:ext>
            </a:extLst>
          </p:cNvPr>
          <p:cNvSpPr>
            <a:spLocks noGrp="1"/>
          </p:cNvSpPr>
          <p:nvPr>
            <p:ph idx="1"/>
          </p:nvPr>
        </p:nvSpPr>
        <p:spPr>
          <a:xfrm>
            <a:off x="195309" y="1322773"/>
            <a:ext cx="8868792" cy="5433134"/>
          </a:xfrm>
        </p:spPr>
        <p:txBody>
          <a:bodyPr>
            <a:normAutofit/>
          </a:bodyPr>
          <a:lstStyle/>
          <a:p>
            <a:pPr marL="0" indent="0">
              <a:buNone/>
            </a:pPr>
            <a:r>
              <a:rPr lang="en-US" sz="3600" b="1" dirty="0">
                <a:solidFill>
                  <a:srgbClr val="502800"/>
                </a:solidFill>
              </a:rPr>
              <a:t>What Kind Of Man Was Noah?</a:t>
            </a:r>
            <a:endParaRPr lang="en-US" sz="3600" b="1" dirty="0">
              <a:solidFill>
                <a:srgbClr val="C00000"/>
              </a:solidFill>
            </a:endParaRPr>
          </a:p>
          <a:p>
            <a:r>
              <a:rPr lang="en-US" sz="3200" i="1" dirty="0">
                <a:solidFill>
                  <a:srgbClr val="502800"/>
                </a:solidFill>
              </a:rPr>
              <a:t>“</a:t>
            </a:r>
            <a:r>
              <a:rPr lang="en-US" sz="3200" b="0" i="0" dirty="0">
                <a:solidFill>
                  <a:srgbClr val="000000"/>
                </a:solidFill>
                <a:effectLst/>
              </a:rPr>
              <a:t>By faith </a:t>
            </a:r>
            <a:r>
              <a:rPr lang="en-US" sz="3200" i="0" dirty="0">
                <a:solidFill>
                  <a:srgbClr val="000000"/>
                </a:solidFill>
                <a:effectLst/>
              </a:rPr>
              <a:t>Noah</a:t>
            </a:r>
            <a:r>
              <a:rPr lang="en-US" sz="3200" b="0" i="0" dirty="0">
                <a:solidFill>
                  <a:srgbClr val="000000"/>
                </a:solidFill>
                <a:effectLst/>
              </a:rPr>
              <a:t>, being divinely warned of things not yet seen, moved with godly fear, prepared an ark for the saving of his household, by which he condemned the world and became </a:t>
            </a:r>
            <a:r>
              <a:rPr lang="en-US" sz="3200" b="1" i="0" dirty="0">
                <a:solidFill>
                  <a:srgbClr val="000000"/>
                </a:solidFill>
                <a:effectLst/>
              </a:rPr>
              <a:t>heir of the righteousness which is according to faith</a:t>
            </a:r>
            <a:r>
              <a:rPr lang="en-US" sz="3200" b="0" i="0" dirty="0">
                <a:solidFill>
                  <a:srgbClr val="000000"/>
                </a:solidFill>
                <a:effectLst/>
              </a:rPr>
              <a:t>” </a:t>
            </a:r>
            <a:r>
              <a:rPr lang="en-US" sz="3200" b="0" i="0" dirty="0">
                <a:solidFill>
                  <a:srgbClr val="FF0000"/>
                </a:solidFill>
                <a:effectLst/>
              </a:rPr>
              <a:t>Heb 11:7</a:t>
            </a:r>
          </a:p>
          <a:p>
            <a:r>
              <a:rPr lang="en-US" sz="3200" dirty="0"/>
              <a:t>“</a:t>
            </a:r>
            <a:r>
              <a:rPr lang="en-US" sz="3200" b="0" i="0" dirty="0">
                <a:effectLst/>
              </a:rPr>
              <a:t>and did not spare the ancient world, but saved </a:t>
            </a:r>
            <a:r>
              <a:rPr lang="en-US" sz="3200" i="0" dirty="0">
                <a:effectLst/>
              </a:rPr>
              <a:t>Noah</a:t>
            </a:r>
            <a:r>
              <a:rPr lang="en-US" sz="3200" b="0" i="0" dirty="0">
                <a:effectLst/>
              </a:rPr>
              <a:t>, </a:t>
            </a:r>
            <a:r>
              <a:rPr lang="en-US" sz="3200" b="0" i="1" dirty="0">
                <a:effectLst/>
              </a:rPr>
              <a:t>one of</a:t>
            </a:r>
            <a:r>
              <a:rPr lang="en-US" sz="3200" b="0" i="0" dirty="0">
                <a:effectLst/>
              </a:rPr>
              <a:t> eight </a:t>
            </a:r>
            <a:r>
              <a:rPr lang="en-US" sz="3200" b="0" i="1" dirty="0">
                <a:effectLst/>
              </a:rPr>
              <a:t>people</a:t>
            </a:r>
            <a:r>
              <a:rPr lang="en-US" sz="3200" b="0" i="0" dirty="0">
                <a:effectLst/>
              </a:rPr>
              <a:t>, </a:t>
            </a:r>
            <a:r>
              <a:rPr lang="en-US" sz="3200" b="1" i="0" dirty="0">
                <a:effectLst/>
              </a:rPr>
              <a:t>a preacher of righteousness</a:t>
            </a:r>
            <a:r>
              <a:rPr lang="en-US" sz="3200" b="0" i="0" dirty="0">
                <a:effectLst/>
              </a:rPr>
              <a:t>, bringing in the flood on the world of the ungodly</a:t>
            </a:r>
            <a:r>
              <a:rPr lang="en-US" sz="3200" dirty="0"/>
              <a:t>” </a:t>
            </a:r>
            <a:r>
              <a:rPr lang="en-US" sz="3200" dirty="0">
                <a:solidFill>
                  <a:srgbClr val="FF0000"/>
                </a:solidFill>
              </a:rPr>
              <a:t>2 Pet 2:5</a:t>
            </a:r>
            <a:endParaRPr lang="en-US" sz="3200" i="1" dirty="0">
              <a:solidFill>
                <a:srgbClr val="FF0000"/>
              </a:solidFill>
              <a:effectLst/>
            </a:endParaRPr>
          </a:p>
        </p:txBody>
      </p:sp>
    </p:spTree>
    <p:extLst>
      <p:ext uri="{BB962C8B-B14F-4D97-AF65-F5344CB8AC3E}">
        <p14:creationId xmlns:p14="http://schemas.microsoft.com/office/powerpoint/2010/main" val="476461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6C41E-F519-ECB1-5B37-A7BB591AE112}"/>
              </a:ext>
            </a:extLst>
          </p:cNvPr>
          <p:cNvSpPr>
            <a:spLocks noGrp="1"/>
          </p:cNvSpPr>
          <p:nvPr>
            <p:ph idx="1"/>
          </p:nvPr>
        </p:nvSpPr>
        <p:spPr>
          <a:xfrm>
            <a:off x="195309" y="1322773"/>
            <a:ext cx="8868792" cy="5433134"/>
          </a:xfrm>
        </p:spPr>
        <p:txBody>
          <a:bodyPr>
            <a:normAutofit fontScale="92500" lnSpcReduction="10000"/>
          </a:bodyPr>
          <a:lstStyle/>
          <a:p>
            <a:pPr marL="0" indent="0">
              <a:buNone/>
            </a:pPr>
            <a:r>
              <a:rPr lang="en-US" sz="3600" b="1" dirty="0">
                <a:solidFill>
                  <a:srgbClr val="502800"/>
                </a:solidFill>
              </a:rPr>
              <a:t>What Kind Of Man Was Noah?</a:t>
            </a:r>
            <a:endParaRPr lang="en-US" sz="3600" b="1" dirty="0">
              <a:solidFill>
                <a:srgbClr val="C00000"/>
              </a:solidFill>
            </a:endParaRPr>
          </a:p>
          <a:p>
            <a:r>
              <a:rPr lang="en-US" sz="3200" i="1" dirty="0">
                <a:solidFill>
                  <a:srgbClr val="502800"/>
                </a:solidFill>
              </a:rPr>
              <a:t>Righteous like Daniel and Job </a:t>
            </a:r>
            <a:r>
              <a:rPr lang="en-US" sz="3200" i="1" dirty="0" err="1">
                <a:solidFill>
                  <a:srgbClr val="FF0000"/>
                </a:solidFill>
              </a:rPr>
              <a:t>Ezek</a:t>
            </a:r>
            <a:r>
              <a:rPr lang="en-US" sz="3200" i="1" dirty="0">
                <a:solidFill>
                  <a:srgbClr val="FF0000"/>
                </a:solidFill>
              </a:rPr>
              <a:t> 14:13,14,19,20</a:t>
            </a:r>
          </a:p>
          <a:p>
            <a:r>
              <a:rPr lang="en-US" sz="3200" b="0" i="0" dirty="0">
                <a:solidFill>
                  <a:srgbClr val="000000"/>
                </a:solidFill>
                <a:effectLst/>
              </a:rPr>
              <a:t>Thus Noah did; according to all that God commanded him, so he did.</a:t>
            </a:r>
            <a:r>
              <a:rPr lang="en-US" sz="3200" b="0" i="1" dirty="0">
                <a:solidFill>
                  <a:srgbClr val="FF0000"/>
                </a:solidFill>
                <a:effectLst/>
              </a:rPr>
              <a:t> Gen 6:22</a:t>
            </a:r>
          </a:p>
          <a:p>
            <a:r>
              <a:rPr lang="en-US" sz="3200" b="0" i="0" dirty="0">
                <a:solidFill>
                  <a:srgbClr val="000000"/>
                </a:solidFill>
                <a:effectLst/>
              </a:rPr>
              <a:t>And Noah did according to all that the </a:t>
            </a:r>
            <a:r>
              <a:rPr lang="en-US" sz="3200" b="0" i="0" cap="small" dirty="0">
                <a:solidFill>
                  <a:srgbClr val="000000"/>
                </a:solidFill>
                <a:effectLst/>
              </a:rPr>
              <a:t>Lord</a:t>
            </a:r>
            <a:r>
              <a:rPr lang="en-US" sz="3200" b="0" i="0" dirty="0">
                <a:solidFill>
                  <a:srgbClr val="000000"/>
                </a:solidFill>
                <a:effectLst/>
              </a:rPr>
              <a:t> commanded him</a:t>
            </a:r>
            <a:r>
              <a:rPr lang="en-US" sz="3200" i="1" dirty="0">
                <a:solidFill>
                  <a:srgbClr val="FF0000"/>
                </a:solidFill>
              </a:rPr>
              <a:t>. Gen 7:5</a:t>
            </a:r>
          </a:p>
          <a:p>
            <a:r>
              <a:rPr lang="en-US" sz="3200" b="0" i="0" dirty="0">
                <a:solidFill>
                  <a:srgbClr val="000000"/>
                </a:solidFill>
                <a:effectLst/>
              </a:rPr>
              <a:t>Then Noah built an altar to the </a:t>
            </a:r>
            <a:r>
              <a:rPr lang="en-US" sz="3200" b="0" i="0" cap="small" dirty="0">
                <a:solidFill>
                  <a:srgbClr val="000000"/>
                </a:solidFill>
                <a:effectLst/>
              </a:rPr>
              <a:t>Lord</a:t>
            </a:r>
            <a:r>
              <a:rPr lang="en-US" sz="3200" b="0" i="0" dirty="0">
                <a:solidFill>
                  <a:srgbClr val="000000"/>
                </a:solidFill>
                <a:effectLst/>
              </a:rPr>
              <a:t>, and took of every clean animal and of every clean bird, and offered burnt offerings on the altar.</a:t>
            </a:r>
            <a:r>
              <a:rPr lang="en-US" sz="3200" b="0" i="1" dirty="0">
                <a:solidFill>
                  <a:srgbClr val="FF0000"/>
                </a:solidFill>
                <a:effectLst/>
              </a:rPr>
              <a:t>  Gen </a:t>
            </a:r>
            <a:r>
              <a:rPr lang="en-US" sz="3200" i="1" dirty="0">
                <a:solidFill>
                  <a:srgbClr val="FF0000"/>
                </a:solidFill>
              </a:rPr>
              <a:t>8:20</a:t>
            </a:r>
          </a:p>
          <a:p>
            <a:r>
              <a:rPr lang="en-US" sz="3200" b="0" i="0" dirty="0">
                <a:solidFill>
                  <a:srgbClr val="000000"/>
                </a:solidFill>
                <a:effectLst/>
              </a:rPr>
              <a:t>And Noah began </a:t>
            </a:r>
            <a:r>
              <a:rPr lang="en-US" sz="3200" b="0" i="1" dirty="0">
                <a:solidFill>
                  <a:srgbClr val="000000"/>
                </a:solidFill>
                <a:effectLst/>
              </a:rPr>
              <a:t>to be</a:t>
            </a:r>
            <a:r>
              <a:rPr lang="en-US" sz="3200" b="0" i="0" dirty="0">
                <a:solidFill>
                  <a:srgbClr val="000000"/>
                </a:solidFill>
                <a:effectLst/>
              </a:rPr>
              <a:t> a farmer, and he planted a vineyard. Then he drank of the wine and was drunk, and became uncovered in his tent.</a:t>
            </a:r>
            <a:r>
              <a:rPr lang="en-US" sz="3200" b="0" i="1" dirty="0">
                <a:solidFill>
                  <a:srgbClr val="FF0000"/>
                </a:solidFill>
                <a:effectLst/>
              </a:rPr>
              <a:t> Gen 9:20-21</a:t>
            </a:r>
            <a:endParaRPr lang="en-US" sz="3200" i="1" dirty="0">
              <a:solidFill>
                <a:srgbClr val="FF0000"/>
              </a:solidFill>
              <a:effectLst/>
            </a:endParaRPr>
          </a:p>
        </p:txBody>
      </p:sp>
    </p:spTree>
    <p:extLst>
      <p:ext uri="{BB962C8B-B14F-4D97-AF65-F5344CB8AC3E}">
        <p14:creationId xmlns:p14="http://schemas.microsoft.com/office/powerpoint/2010/main" val="345648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6C41E-F519-ECB1-5B37-A7BB591AE112}"/>
              </a:ext>
            </a:extLst>
          </p:cNvPr>
          <p:cNvSpPr>
            <a:spLocks noGrp="1"/>
          </p:cNvSpPr>
          <p:nvPr>
            <p:ph idx="1"/>
          </p:nvPr>
        </p:nvSpPr>
        <p:spPr>
          <a:xfrm>
            <a:off x="195309" y="1322773"/>
            <a:ext cx="8868792" cy="5433134"/>
          </a:xfrm>
        </p:spPr>
        <p:txBody>
          <a:bodyPr>
            <a:normAutofit/>
          </a:bodyPr>
          <a:lstStyle/>
          <a:p>
            <a:pPr marL="0" indent="0">
              <a:buNone/>
            </a:pPr>
            <a:r>
              <a:rPr lang="en-US" sz="3600" b="1" dirty="0">
                <a:solidFill>
                  <a:srgbClr val="502800"/>
                </a:solidFill>
              </a:rPr>
              <a:t>God’s Instructions for the Ark		</a:t>
            </a:r>
            <a:r>
              <a:rPr lang="en-US" sz="3600" b="1" dirty="0">
                <a:solidFill>
                  <a:srgbClr val="C00000"/>
                </a:solidFill>
              </a:rPr>
              <a:t>Gen 6</a:t>
            </a:r>
          </a:p>
          <a:p>
            <a:r>
              <a:rPr lang="en-US" sz="3200" i="1" dirty="0">
                <a:solidFill>
                  <a:srgbClr val="502800"/>
                </a:solidFill>
              </a:rPr>
              <a:t>Gopherwood</a:t>
            </a:r>
          </a:p>
          <a:p>
            <a:r>
              <a:rPr lang="en-US" sz="3200" i="1" dirty="0">
                <a:solidFill>
                  <a:srgbClr val="502800"/>
                </a:solidFill>
                <a:effectLst/>
              </a:rPr>
              <a:t>Rooms</a:t>
            </a:r>
          </a:p>
          <a:p>
            <a:r>
              <a:rPr lang="en-US" sz="3200" i="1" dirty="0">
                <a:solidFill>
                  <a:srgbClr val="502800"/>
                </a:solidFill>
              </a:rPr>
              <a:t>Cover inside and out with pitch</a:t>
            </a:r>
          </a:p>
          <a:p>
            <a:r>
              <a:rPr lang="en-US" sz="3200" i="1" dirty="0">
                <a:solidFill>
                  <a:srgbClr val="502800"/>
                </a:solidFill>
                <a:effectLst/>
              </a:rPr>
              <a:t>Length = 300 cubits (~450 ft)</a:t>
            </a:r>
          </a:p>
          <a:p>
            <a:r>
              <a:rPr lang="en-US" sz="3200" i="1" dirty="0">
                <a:solidFill>
                  <a:srgbClr val="502800"/>
                </a:solidFill>
              </a:rPr>
              <a:t>Width = 50 cubits (~75 ft)</a:t>
            </a:r>
          </a:p>
          <a:p>
            <a:r>
              <a:rPr lang="en-US" sz="3200" i="1" dirty="0">
                <a:solidFill>
                  <a:srgbClr val="502800"/>
                </a:solidFill>
                <a:effectLst/>
              </a:rPr>
              <a:t>Height = 30 cubits (~45 ft)</a:t>
            </a:r>
          </a:p>
          <a:p>
            <a:r>
              <a:rPr lang="en-US" sz="3200" i="1" dirty="0">
                <a:solidFill>
                  <a:srgbClr val="502800"/>
                </a:solidFill>
              </a:rPr>
              <a:t>1 Window</a:t>
            </a:r>
          </a:p>
          <a:p>
            <a:r>
              <a:rPr lang="en-US" sz="3200" i="1" dirty="0">
                <a:solidFill>
                  <a:srgbClr val="502800"/>
                </a:solidFill>
                <a:effectLst/>
              </a:rPr>
              <a:t>1 Door</a:t>
            </a:r>
          </a:p>
        </p:txBody>
      </p:sp>
    </p:spTree>
    <p:extLst>
      <p:ext uri="{BB962C8B-B14F-4D97-AF65-F5344CB8AC3E}">
        <p14:creationId xmlns:p14="http://schemas.microsoft.com/office/powerpoint/2010/main" val="3172918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6C41E-F519-ECB1-5B37-A7BB591AE112}"/>
              </a:ext>
            </a:extLst>
          </p:cNvPr>
          <p:cNvSpPr>
            <a:spLocks noGrp="1"/>
          </p:cNvSpPr>
          <p:nvPr>
            <p:ph idx="1"/>
          </p:nvPr>
        </p:nvSpPr>
        <p:spPr>
          <a:xfrm>
            <a:off x="71022" y="1287262"/>
            <a:ext cx="9072978" cy="5504155"/>
          </a:xfrm>
        </p:spPr>
        <p:txBody>
          <a:bodyPr/>
          <a:lstStyle/>
          <a:p>
            <a:pPr marL="0" indent="0">
              <a:buNone/>
            </a:pPr>
            <a:r>
              <a:rPr lang="en-US" sz="3600" b="1" dirty="0">
                <a:solidFill>
                  <a:srgbClr val="502800"/>
                </a:solidFill>
              </a:rPr>
              <a:t>Review</a:t>
            </a:r>
          </a:p>
        </p:txBody>
      </p:sp>
      <p:sp>
        <p:nvSpPr>
          <p:cNvPr id="7" name="TextBox 6">
            <a:extLst>
              <a:ext uri="{FF2B5EF4-FFF2-40B4-BE49-F238E27FC236}">
                <a16:creationId xmlns:a16="http://schemas.microsoft.com/office/drawing/2014/main" id="{AF8D0737-D580-ED4A-BBCF-AE17770EEF39}"/>
              </a:ext>
            </a:extLst>
          </p:cNvPr>
          <p:cNvSpPr txBox="1"/>
          <p:nvPr/>
        </p:nvSpPr>
        <p:spPr>
          <a:xfrm>
            <a:off x="2057404" y="1843088"/>
            <a:ext cx="184731" cy="24820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3806412"/>
      </p:ext>
    </p:extLst>
  </p:cSld>
  <p:clrMapOvr>
    <a:masterClrMapping/>
  </p:clrMapOvr>
  <p:transition spd="slow">
    <p:randomBa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6C41E-F519-ECB1-5B37-A7BB591AE112}"/>
              </a:ext>
            </a:extLst>
          </p:cNvPr>
          <p:cNvSpPr>
            <a:spLocks noGrp="1"/>
          </p:cNvSpPr>
          <p:nvPr>
            <p:ph idx="1"/>
          </p:nvPr>
        </p:nvSpPr>
        <p:spPr>
          <a:xfrm>
            <a:off x="195309" y="1322773"/>
            <a:ext cx="8868792" cy="5433134"/>
          </a:xfrm>
        </p:spPr>
        <p:txBody>
          <a:bodyPr>
            <a:normAutofit/>
          </a:bodyPr>
          <a:lstStyle/>
          <a:p>
            <a:pPr marL="0" indent="0">
              <a:buNone/>
            </a:pPr>
            <a:r>
              <a:rPr lang="en-US" sz="3600" b="1" dirty="0">
                <a:solidFill>
                  <a:srgbClr val="502800"/>
                </a:solidFill>
              </a:rPr>
              <a:t>God’s Instructions for the Ark		</a:t>
            </a:r>
            <a:r>
              <a:rPr lang="en-US" sz="3600" b="1" dirty="0">
                <a:solidFill>
                  <a:srgbClr val="C00000"/>
                </a:solidFill>
              </a:rPr>
              <a:t>Gen 6</a:t>
            </a:r>
          </a:p>
          <a:p>
            <a:r>
              <a:rPr lang="en-US" sz="3200" i="1" dirty="0">
                <a:solidFill>
                  <a:srgbClr val="502800"/>
                </a:solidFill>
              </a:rPr>
              <a:t>Lower, Second and Third decks</a:t>
            </a:r>
          </a:p>
          <a:p>
            <a:r>
              <a:rPr lang="en-US" sz="3200" i="1" dirty="0">
                <a:solidFill>
                  <a:srgbClr val="502800"/>
                </a:solidFill>
              </a:rPr>
              <a:t>Over 100,000 square ft of floor space</a:t>
            </a:r>
          </a:p>
          <a:p>
            <a:r>
              <a:rPr lang="en-US" sz="3200" i="1" dirty="0">
                <a:solidFill>
                  <a:srgbClr val="502800"/>
                </a:solidFill>
                <a:effectLst/>
              </a:rPr>
              <a:t>Noah, his wife, his sons, their wives to enter ark</a:t>
            </a:r>
          </a:p>
          <a:p>
            <a:r>
              <a:rPr lang="en-US" sz="3200" i="1" dirty="0">
                <a:solidFill>
                  <a:srgbClr val="502800"/>
                </a:solidFill>
              </a:rPr>
              <a:t>Of every bird, animal, and creeping thing, bring in by 2s (male and female)</a:t>
            </a:r>
          </a:p>
          <a:p>
            <a:r>
              <a:rPr lang="en-US" sz="3200" i="1" dirty="0">
                <a:solidFill>
                  <a:srgbClr val="502800"/>
                </a:solidFill>
                <a:effectLst/>
              </a:rPr>
              <a:t>Food for Noah’s family and the animals</a:t>
            </a:r>
          </a:p>
          <a:p>
            <a:r>
              <a:rPr lang="en-US" sz="3200" i="1" dirty="0">
                <a:solidFill>
                  <a:srgbClr val="502800"/>
                </a:solidFill>
              </a:rPr>
              <a:t>“</a:t>
            </a:r>
            <a:r>
              <a:rPr lang="en-US" sz="3200" b="0" i="0" dirty="0">
                <a:solidFill>
                  <a:srgbClr val="000000"/>
                </a:solidFill>
                <a:effectLst/>
              </a:rPr>
              <a:t>Thus Noah did; according to all that God commanded him, so he did</a:t>
            </a:r>
            <a:r>
              <a:rPr lang="en-US" sz="3200" b="0" i="1" dirty="0">
                <a:solidFill>
                  <a:srgbClr val="502800"/>
                </a:solidFill>
              </a:rPr>
              <a:t>”</a:t>
            </a:r>
            <a:endParaRPr lang="en-US" sz="3200" i="1" dirty="0">
              <a:solidFill>
                <a:srgbClr val="502800"/>
              </a:solidFill>
              <a:effectLst/>
            </a:endParaRPr>
          </a:p>
        </p:txBody>
      </p:sp>
    </p:spTree>
    <p:extLst>
      <p:ext uri="{BB962C8B-B14F-4D97-AF65-F5344CB8AC3E}">
        <p14:creationId xmlns:p14="http://schemas.microsoft.com/office/powerpoint/2010/main" val="288550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rk-encounter-ky">
            <a:extLst>
              <a:ext uri="{FF2B5EF4-FFF2-40B4-BE49-F238E27FC236}">
                <a16:creationId xmlns:a16="http://schemas.microsoft.com/office/drawing/2014/main" id="{764ED150-F6A0-74D8-27B8-F32E92C826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0629"/>
            <a:ext cx="9144000" cy="5513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885604"/>
      </p:ext>
    </p:extLst>
  </p:cSld>
  <p:clrMapOvr>
    <a:masterClrMapping/>
  </p:clrMapOvr>
  <p:transition spd="slow">
    <p:randomBa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C7D88A-E291-DE44-D97D-3237942E259A}"/>
              </a:ext>
            </a:extLst>
          </p:cNvPr>
          <p:cNvPicPr>
            <a:picLocks noChangeAspect="1"/>
          </p:cNvPicPr>
          <p:nvPr/>
        </p:nvPicPr>
        <p:blipFill>
          <a:blip r:embed="rId2"/>
          <a:stretch>
            <a:fillRect/>
          </a:stretch>
        </p:blipFill>
        <p:spPr>
          <a:xfrm>
            <a:off x="0" y="1823"/>
            <a:ext cx="9144000" cy="6854354"/>
          </a:xfrm>
          <a:prstGeom prst="rect">
            <a:avLst/>
          </a:prstGeom>
        </p:spPr>
      </p:pic>
    </p:spTree>
    <p:extLst>
      <p:ext uri="{BB962C8B-B14F-4D97-AF65-F5344CB8AC3E}">
        <p14:creationId xmlns:p14="http://schemas.microsoft.com/office/powerpoint/2010/main" val="4211614466"/>
      </p:ext>
    </p:extLst>
  </p:cSld>
  <p:clrMapOvr>
    <a:masterClrMapping/>
  </p:clrMapOvr>
  <p:transition spd="slow">
    <p:randomBa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17BB26-B664-D8DB-9A00-C69D3C034399}"/>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899937100"/>
      </p:ext>
    </p:extLst>
  </p:cSld>
  <p:clrMapOvr>
    <a:masterClrMapping/>
  </p:clrMapOvr>
  <p:transition spd="slow">
    <p:randomBa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6C41E-F519-ECB1-5B37-A7BB591AE112}"/>
              </a:ext>
            </a:extLst>
          </p:cNvPr>
          <p:cNvSpPr>
            <a:spLocks noGrp="1"/>
          </p:cNvSpPr>
          <p:nvPr>
            <p:ph idx="1"/>
          </p:nvPr>
        </p:nvSpPr>
        <p:spPr>
          <a:xfrm>
            <a:off x="195309" y="1322773"/>
            <a:ext cx="8868792" cy="5433134"/>
          </a:xfrm>
        </p:spPr>
        <p:txBody>
          <a:bodyPr>
            <a:normAutofit/>
          </a:bodyPr>
          <a:lstStyle/>
          <a:p>
            <a:pPr marL="0" indent="0">
              <a:buNone/>
            </a:pPr>
            <a:r>
              <a:rPr lang="en-US" sz="3600" b="1" dirty="0">
                <a:solidFill>
                  <a:srgbClr val="502800"/>
                </a:solidFill>
              </a:rPr>
              <a:t>The Flood			</a:t>
            </a:r>
            <a:r>
              <a:rPr lang="en-US" sz="3600" b="1" dirty="0">
                <a:solidFill>
                  <a:srgbClr val="C00000"/>
                </a:solidFill>
              </a:rPr>
              <a:t>Gen 7</a:t>
            </a:r>
          </a:p>
          <a:p>
            <a:r>
              <a:rPr lang="en-US" sz="3200" i="1" dirty="0">
                <a:solidFill>
                  <a:srgbClr val="502800"/>
                </a:solidFill>
              </a:rPr>
              <a:t>“</a:t>
            </a:r>
            <a:r>
              <a:rPr lang="en-US" sz="3200" b="0" i="0" dirty="0">
                <a:solidFill>
                  <a:srgbClr val="000000"/>
                </a:solidFill>
                <a:effectLst/>
              </a:rPr>
              <a:t>Then the </a:t>
            </a:r>
            <a:r>
              <a:rPr lang="en-US" sz="3200" b="0" i="0" cap="small" dirty="0">
                <a:solidFill>
                  <a:srgbClr val="000000"/>
                </a:solidFill>
                <a:effectLst/>
              </a:rPr>
              <a:t>Lord</a:t>
            </a:r>
            <a:r>
              <a:rPr lang="en-US" sz="3200" b="0" i="0" dirty="0">
                <a:solidFill>
                  <a:srgbClr val="000000"/>
                </a:solidFill>
                <a:effectLst/>
              </a:rPr>
              <a:t> said to Noah, “Come into the ark, you and all your household, because I have seen </a:t>
            </a:r>
            <a:r>
              <a:rPr lang="en-US" sz="3200" b="0" i="1" dirty="0">
                <a:solidFill>
                  <a:srgbClr val="000000"/>
                </a:solidFill>
                <a:effectLst/>
              </a:rPr>
              <a:t>that</a:t>
            </a:r>
            <a:r>
              <a:rPr lang="en-US" sz="3200" b="0" i="0" dirty="0">
                <a:solidFill>
                  <a:srgbClr val="000000"/>
                </a:solidFill>
                <a:effectLst/>
              </a:rPr>
              <a:t> you </a:t>
            </a:r>
            <a:r>
              <a:rPr lang="en-US" sz="3200" b="0" i="1" dirty="0">
                <a:solidFill>
                  <a:srgbClr val="000000"/>
                </a:solidFill>
                <a:effectLst/>
              </a:rPr>
              <a:t>are</a:t>
            </a:r>
            <a:r>
              <a:rPr lang="en-US" sz="3200" b="0" i="0" dirty="0">
                <a:solidFill>
                  <a:srgbClr val="000000"/>
                </a:solidFill>
                <a:effectLst/>
              </a:rPr>
              <a:t> </a:t>
            </a:r>
            <a:r>
              <a:rPr lang="en-US" sz="3200" b="1" i="0" dirty="0">
                <a:solidFill>
                  <a:srgbClr val="000000"/>
                </a:solidFill>
                <a:effectLst/>
              </a:rPr>
              <a:t>righteous</a:t>
            </a:r>
            <a:r>
              <a:rPr lang="en-US" sz="3200" b="0" i="0" dirty="0">
                <a:solidFill>
                  <a:srgbClr val="000000"/>
                </a:solidFill>
                <a:effectLst/>
              </a:rPr>
              <a:t> before Me in this generation”</a:t>
            </a:r>
          </a:p>
          <a:p>
            <a:r>
              <a:rPr lang="en-US" sz="3200" dirty="0">
                <a:solidFill>
                  <a:srgbClr val="000000"/>
                </a:solidFill>
              </a:rPr>
              <a:t>7 of every clean animal (male and female)</a:t>
            </a:r>
          </a:p>
          <a:p>
            <a:r>
              <a:rPr lang="en-US" sz="3200" i="1" dirty="0">
                <a:solidFill>
                  <a:srgbClr val="000000"/>
                </a:solidFill>
                <a:effectLst/>
              </a:rPr>
              <a:t>2 of every unclean animal (male and female)</a:t>
            </a:r>
          </a:p>
          <a:p>
            <a:r>
              <a:rPr lang="en-US" sz="3200" i="1" dirty="0">
                <a:solidFill>
                  <a:srgbClr val="000000"/>
                </a:solidFill>
              </a:rPr>
              <a:t>7 days till the flood!</a:t>
            </a:r>
            <a:endParaRPr lang="en-US" sz="3200" i="1" dirty="0">
              <a:solidFill>
                <a:srgbClr val="502800"/>
              </a:solidFill>
              <a:effectLst/>
            </a:endParaRPr>
          </a:p>
        </p:txBody>
      </p:sp>
    </p:spTree>
    <p:extLst>
      <p:ext uri="{BB962C8B-B14F-4D97-AF65-F5344CB8AC3E}">
        <p14:creationId xmlns:p14="http://schemas.microsoft.com/office/powerpoint/2010/main" val="2676322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6C41E-F519-ECB1-5B37-A7BB591AE112}"/>
              </a:ext>
            </a:extLst>
          </p:cNvPr>
          <p:cNvSpPr>
            <a:spLocks noGrp="1"/>
          </p:cNvSpPr>
          <p:nvPr>
            <p:ph idx="1"/>
          </p:nvPr>
        </p:nvSpPr>
        <p:spPr>
          <a:xfrm>
            <a:off x="195309" y="1322773"/>
            <a:ext cx="8868792" cy="5433134"/>
          </a:xfrm>
        </p:spPr>
        <p:txBody>
          <a:bodyPr>
            <a:normAutofit lnSpcReduction="10000"/>
          </a:bodyPr>
          <a:lstStyle/>
          <a:p>
            <a:pPr marL="0" indent="0">
              <a:buNone/>
            </a:pPr>
            <a:r>
              <a:rPr lang="en-US" sz="3600" b="1" dirty="0">
                <a:solidFill>
                  <a:srgbClr val="502800"/>
                </a:solidFill>
              </a:rPr>
              <a:t>The Flood			</a:t>
            </a:r>
            <a:r>
              <a:rPr lang="en-US" sz="3600" b="1" dirty="0">
                <a:solidFill>
                  <a:srgbClr val="C00000"/>
                </a:solidFill>
              </a:rPr>
              <a:t>Gen 7</a:t>
            </a:r>
          </a:p>
          <a:p>
            <a:r>
              <a:rPr lang="en-US" sz="3200" i="1" dirty="0">
                <a:solidFill>
                  <a:srgbClr val="502800"/>
                </a:solidFill>
              </a:rPr>
              <a:t>“</a:t>
            </a:r>
            <a:r>
              <a:rPr lang="en-US" sz="3200" b="0" i="0" dirty="0">
                <a:solidFill>
                  <a:srgbClr val="000000"/>
                </a:solidFill>
                <a:effectLst/>
              </a:rPr>
              <a:t>And Noah did according to all that the </a:t>
            </a:r>
            <a:r>
              <a:rPr lang="en-US" sz="3200" b="0" i="0" cap="small" dirty="0">
                <a:solidFill>
                  <a:srgbClr val="000000"/>
                </a:solidFill>
                <a:effectLst/>
              </a:rPr>
              <a:t>Lord</a:t>
            </a:r>
            <a:r>
              <a:rPr lang="en-US" sz="3200" b="0" i="0" dirty="0">
                <a:solidFill>
                  <a:srgbClr val="000000"/>
                </a:solidFill>
                <a:effectLst/>
              </a:rPr>
              <a:t> commanded him”</a:t>
            </a:r>
          </a:p>
          <a:p>
            <a:r>
              <a:rPr lang="en-US" sz="3200" i="1" dirty="0">
                <a:solidFill>
                  <a:srgbClr val="502800"/>
                </a:solidFill>
                <a:effectLst/>
              </a:rPr>
              <a:t>Noah, his family, and the animals entered the ark</a:t>
            </a:r>
          </a:p>
          <a:p>
            <a:r>
              <a:rPr lang="en-US" sz="3200" b="0" i="1" dirty="0">
                <a:solidFill>
                  <a:srgbClr val="502800"/>
                </a:solidFill>
              </a:rPr>
              <a:t>“</a:t>
            </a:r>
            <a:r>
              <a:rPr lang="en-US" sz="3200" b="0" i="0" dirty="0">
                <a:solidFill>
                  <a:srgbClr val="000000"/>
                </a:solidFill>
                <a:effectLst/>
              </a:rPr>
              <a:t>In the six hundredth year of Noah’s life, in the second month, the seventeenth day of the month, on that day</a:t>
            </a:r>
            <a:r>
              <a:rPr lang="en-US" sz="3200" b="0" i="1" dirty="0">
                <a:solidFill>
                  <a:srgbClr val="502800"/>
                </a:solidFill>
              </a:rPr>
              <a:t>”</a:t>
            </a:r>
          </a:p>
          <a:p>
            <a:pPr lvl="1"/>
            <a:r>
              <a:rPr lang="en-US" sz="3200" i="1" dirty="0">
                <a:solidFill>
                  <a:srgbClr val="502800"/>
                </a:solidFill>
                <a:effectLst/>
              </a:rPr>
              <a:t>All the fountains of the great deep were broken up</a:t>
            </a:r>
          </a:p>
          <a:p>
            <a:pPr lvl="1"/>
            <a:r>
              <a:rPr lang="en-US" sz="3200" b="0" i="1" dirty="0">
                <a:solidFill>
                  <a:srgbClr val="502800"/>
                </a:solidFill>
              </a:rPr>
              <a:t>Windows of heaven were opened</a:t>
            </a:r>
          </a:p>
          <a:p>
            <a:pPr lvl="1"/>
            <a:r>
              <a:rPr lang="en-US" sz="3200" i="1" dirty="0">
                <a:solidFill>
                  <a:srgbClr val="502800"/>
                </a:solidFill>
                <a:effectLst/>
              </a:rPr>
              <a:t>Rain was on the earth 40 days and 40 nights</a:t>
            </a:r>
            <a:endParaRPr lang="en-US" sz="3200" b="0" i="0" dirty="0">
              <a:solidFill>
                <a:srgbClr val="000000"/>
              </a:solidFill>
              <a:effectLst/>
            </a:endParaRPr>
          </a:p>
          <a:p>
            <a:endParaRPr lang="en-US" sz="3200" i="1" dirty="0">
              <a:solidFill>
                <a:srgbClr val="502800"/>
              </a:solidFill>
              <a:effectLst/>
            </a:endParaRPr>
          </a:p>
        </p:txBody>
      </p:sp>
    </p:spTree>
    <p:extLst>
      <p:ext uri="{BB962C8B-B14F-4D97-AF65-F5344CB8AC3E}">
        <p14:creationId xmlns:p14="http://schemas.microsoft.com/office/powerpoint/2010/main" val="50903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6C41E-F519-ECB1-5B37-A7BB591AE112}"/>
              </a:ext>
            </a:extLst>
          </p:cNvPr>
          <p:cNvSpPr>
            <a:spLocks noGrp="1"/>
          </p:cNvSpPr>
          <p:nvPr>
            <p:ph idx="1"/>
          </p:nvPr>
        </p:nvSpPr>
        <p:spPr>
          <a:xfrm>
            <a:off x="195309" y="1322773"/>
            <a:ext cx="8868792" cy="5433134"/>
          </a:xfrm>
        </p:spPr>
        <p:txBody>
          <a:bodyPr>
            <a:normAutofit/>
          </a:bodyPr>
          <a:lstStyle/>
          <a:p>
            <a:pPr marL="0" indent="0">
              <a:buNone/>
            </a:pPr>
            <a:r>
              <a:rPr lang="en-US" sz="3600" b="1" dirty="0">
                <a:solidFill>
                  <a:srgbClr val="502800"/>
                </a:solidFill>
              </a:rPr>
              <a:t>The Flood			</a:t>
            </a:r>
            <a:r>
              <a:rPr lang="en-US" sz="3600" b="1" dirty="0">
                <a:solidFill>
                  <a:srgbClr val="C00000"/>
                </a:solidFill>
              </a:rPr>
              <a:t>Gen 7</a:t>
            </a:r>
          </a:p>
          <a:p>
            <a:r>
              <a:rPr lang="en-US" sz="3200" i="1" dirty="0">
                <a:solidFill>
                  <a:srgbClr val="502800"/>
                </a:solidFill>
              </a:rPr>
              <a:t>“</a:t>
            </a:r>
            <a:r>
              <a:rPr lang="en-US" sz="3200" b="0" i="0" dirty="0">
                <a:solidFill>
                  <a:srgbClr val="000000"/>
                </a:solidFill>
                <a:effectLst/>
              </a:rPr>
              <a:t>The waters prevailed fifteen cubits upward, and the mountains were covered”</a:t>
            </a:r>
          </a:p>
          <a:p>
            <a:r>
              <a:rPr lang="en-US" sz="3200" dirty="0">
                <a:solidFill>
                  <a:srgbClr val="000000"/>
                </a:solidFill>
              </a:rPr>
              <a:t>15 cubits ~ 22.5 ft</a:t>
            </a:r>
            <a:endParaRPr lang="en-US" sz="3200" b="0" i="0" dirty="0">
              <a:solidFill>
                <a:srgbClr val="000000"/>
              </a:solidFill>
              <a:effectLst/>
            </a:endParaRPr>
          </a:p>
          <a:p>
            <a:endParaRPr lang="en-US" sz="3200" i="1" dirty="0">
              <a:solidFill>
                <a:srgbClr val="502800"/>
              </a:solidFill>
              <a:effectLst/>
            </a:endParaRPr>
          </a:p>
        </p:txBody>
      </p:sp>
    </p:spTree>
    <p:extLst>
      <p:ext uri="{BB962C8B-B14F-4D97-AF65-F5344CB8AC3E}">
        <p14:creationId xmlns:p14="http://schemas.microsoft.com/office/powerpoint/2010/main" val="153254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79998766-2F31-4D16-D6B9-1E1E4FFB52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66" t="3112" r="2039" b="2222"/>
          <a:stretch/>
        </p:blipFill>
        <p:spPr bwMode="auto">
          <a:xfrm>
            <a:off x="0" y="1238250"/>
            <a:ext cx="9144000" cy="5619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14ECE9E-259C-CED2-923C-BC7F7F27CABB}"/>
              </a:ext>
            </a:extLst>
          </p:cNvPr>
          <p:cNvSpPr txBox="1"/>
          <p:nvPr/>
        </p:nvSpPr>
        <p:spPr>
          <a:xfrm>
            <a:off x="243840" y="1238250"/>
            <a:ext cx="3215640" cy="553998"/>
          </a:xfrm>
          <a:prstGeom prst="rect">
            <a:avLst/>
          </a:prstGeom>
          <a:noFill/>
        </p:spPr>
        <p:txBody>
          <a:bodyPr wrap="square" rtlCol="0">
            <a:spAutoFit/>
          </a:bodyPr>
          <a:lstStyle/>
          <a:p>
            <a:pPr defTabSz="685800"/>
            <a:r>
              <a:rPr lang="en-US" sz="3000" b="1" dirty="0">
                <a:solidFill>
                  <a:srgbClr val="002776"/>
                </a:solidFill>
                <a:latin typeface="Tahoma" panose="020B0604030504040204" pitchFamily="34" charset="0"/>
                <a:ea typeface="Tahoma" panose="020B0604030504040204" pitchFamily="34" charset="0"/>
                <a:cs typeface="Tahoma" panose="020B0604030504040204" pitchFamily="34" charset="0"/>
              </a:rPr>
              <a:t>Mount Everest</a:t>
            </a:r>
          </a:p>
        </p:txBody>
      </p:sp>
      <p:sp>
        <p:nvSpPr>
          <p:cNvPr id="6" name="TextBox 5">
            <a:extLst>
              <a:ext uri="{FF2B5EF4-FFF2-40B4-BE49-F238E27FC236}">
                <a16:creationId xmlns:a16="http://schemas.microsoft.com/office/drawing/2014/main" id="{E6F5BBC4-4177-65EE-51BD-2A31A48E1F5E}"/>
              </a:ext>
            </a:extLst>
          </p:cNvPr>
          <p:cNvSpPr txBox="1"/>
          <p:nvPr/>
        </p:nvSpPr>
        <p:spPr>
          <a:xfrm>
            <a:off x="3467100" y="4880610"/>
            <a:ext cx="5532120" cy="969496"/>
          </a:xfrm>
          <a:prstGeom prst="rect">
            <a:avLst/>
          </a:prstGeom>
          <a:noFill/>
        </p:spPr>
        <p:txBody>
          <a:bodyPr wrap="square" rtlCol="0">
            <a:spAutoFit/>
          </a:bodyPr>
          <a:lstStyle/>
          <a:p>
            <a:pPr algn="r" defTabSz="685800"/>
            <a:r>
              <a:rPr lang="en-US" sz="2100" b="1" dirty="0">
                <a:solidFill>
                  <a:prstClr val="white"/>
                </a:solidFill>
                <a:latin typeface="Tahoma" panose="020B0604030504040204" pitchFamily="34" charset="0"/>
                <a:ea typeface="Tahoma" panose="020B0604030504040204" pitchFamily="34" charset="0"/>
                <a:cs typeface="Tahoma" panose="020B0604030504040204" pitchFamily="34" charset="0"/>
              </a:rPr>
              <a:t>Highest point on Earth</a:t>
            </a:r>
          </a:p>
          <a:p>
            <a:pPr algn="r" defTabSz="685800"/>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29,032 feet high</a:t>
            </a:r>
          </a:p>
          <a:p>
            <a:pPr algn="r" defTabSz="685800"/>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Flood waters  =  29,055 feet  </a:t>
            </a:r>
            <a:r>
              <a:rPr lang="en-US" b="1" dirty="0">
                <a:solidFill>
                  <a:srgbClr val="FFFF00"/>
                </a:solidFill>
                <a:latin typeface="Tahoma" panose="020B0604030504040204" pitchFamily="34" charset="0"/>
                <a:ea typeface="Tahoma" panose="020B0604030504040204" pitchFamily="34" charset="0"/>
                <a:cs typeface="Tahoma" panose="020B0604030504040204" pitchFamily="34" charset="0"/>
              </a:rPr>
              <a:t>(Gen. 7:19-20)</a:t>
            </a:r>
          </a:p>
        </p:txBody>
      </p:sp>
    </p:spTree>
    <p:extLst>
      <p:ext uri="{BB962C8B-B14F-4D97-AF65-F5344CB8AC3E}">
        <p14:creationId xmlns:p14="http://schemas.microsoft.com/office/powerpoint/2010/main" val="253266339"/>
      </p:ext>
    </p:extLst>
  </p:cSld>
  <p:clrMapOvr>
    <a:masterClrMapping/>
  </p:clrMapOvr>
  <p:transition spd="slow">
    <p:randomBa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6C41E-F519-ECB1-5B37-A7BB591AE112}"/>
              </a:ext>
            </a:extLst>
          </p:cNvPr>
          <p:cNvSpPr>
            <a:spLocks noGrp="1"/>
          </p:cNvSpPr>
          <p:nvPr>
            <p:ph idx="1"/>
          </p:nvPr>
        </p:nvSpPr>
        <p:spPr>
          <a:xfrm>
            <a:off x="195309" y="1322773"/>
            <a:ext cx="8868792" cy="5433134"/>
          </a:xfrm>
        </p:spPr>
        <p:txBody>
          <a:bodyPr>
            <a:normAutofit/>
          </a:bodyPr>
          <a:lstStyle/>
          <a:p>
            <a:pPr marL="0" indent="0">
              <a:buNone/>
            </a:pPr>
            <a:r>
              <a:rPr lang="en-US" sz="3600" b="1" dirty="0">
                <a:solidFill>
                  <a:srgbClr val="502800"/>
                </a:solidFill>
              </a:rPr>
              <a:t>The Flood			</a:t>
            </a:r>
            <a:r>
              <a:rPr lang="en-US" sz="3600" b="1" dirty="0">
                <a:solidFill>
                  <a:srgbClr val="C00000"/>
                </a:solidFill>
              </a:rPr>
              <a:t>Gen 7</a:t>
            </a:r>
          </a:p>
          <a:p>
            <a:r>
              <a:rPr lang="en-US" sz="3200" i="1" dirty="0">
                <a:solidFill>
                  <a:srgbClr val="502800"/>
                </a:solidFill>
              </a:rPr>
              <a:t>“all flesh died that moved on the earth”</a:t>
            </a:r>
          </a:p>
          <a:p>
            <a:pPr lvl="1"/>
            <a:r>
              <a:rPr lang="en-US" sz="3200" b="0" i="1" dirty="0">
                <a:solidFill>
                  <a:srgbClr val="502800"/>
                </a:solidFill>
                <a:effectLst/>
              </a:rPr>
              <a:t>Birds, cattle, beasts, and every creeping thing</a:t>
            </a:r>
          </a:p>
          <a:p>
            <a:pPr lvl="1"/>
            <a:r>
              <a:rPr lang="en-US" sz="3200" i="1" dirty="0">
                <a:solidFill>
                  <a:srgbClr val="502800"/>
                </a:solidFill>
              </a:rPr>
              <a:t>Man</a:t>
            </a:r>
          </a:p>
          <a:p>
            <a:pPr lvl="1"/>
            <a:r>
              <a:rPr lang="en-US" sz="3200" b="0" i="1" dirty="0">
                <a:solidFill>
                  <a:srgbClr val="502800"/>
                </a:solidFill>
                <a:effectLst/>
              </a:rPr>
              <a:t>“All in whose nostrils was the breath of the spirit of life”</a:t>
            </a:r>
          </a:p>
          <a:p>
            <a:pPr lvl="1"/>
            <a:r>
              <a:rPr lang="en-US" sz="3200" i="1" dirty="0">
                <a:solidFill>
                  <a:srgbClr val="502800"/>
                </a:solidFill>
              </a:rPr>
              <a:t>“all living things which were on the face of the ground”</a:t>
            </a:r>
          </a:p>
          <a:p>
            <a:pPr lvl="1"/>
            <a:r>
              <a:rPr lang="en-US" sz="3200" i="1" dirty="0">
                <a:solidFill>
                  <a:srgbClr val="502800"/>
                </a:solidFill>
              </a:rPr>
              <a:t>“Only Noah and those who were with him in the ark remained alive”</a:t>
            </a:r>
            <a:endParaRPr lang="en-US" sz="3200" b="0" i="1" dirty="0">
              <a:solidFill>
                <a:srgbClr val="502800"/>
              </a:solidFill>
              <a:effectLst/>
            </a:endParaRPr>
          </a:p>
          <a:p>
            <a:endParaRPr lang="en-US" sz="3200" b="0" i="0" dirty="0">
              <a:solidFill>
                <a:srgbClr val="000000"/>
              </a:solidFill>
              <a:effectLst/>
            </a:endParaRPr>
          </a:p>
          <a:p>
            <a:endParaRPr lang="en-US" sz="3200" i="1" dirty="0">
              <a:solidFill>
                <a:srgbClr val="502800"/>
              </a:solidFill>
              <a:effectLst/>
            </a:endParaRPr>
          </a:p>
        </p:txBody>
      </p:sp>
    </p:spTree>
    <p:extLst>
      <p:ext uri="{BB962C8B-B14F-4D97-AF65-F5344CB8AC3E}">
        <p14:creationId xmlns:p14="http://schemas.microsoft.com/office/powerpoint/2010/main" val="3964075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6C41E-F519-ECB1-5B37-A7BB591AE112}"/>
              </a:ext>
            </a:extLst>
          </p:cNvPr>
          <p:cNvSpPr>
            <a:spLocks noGrp="1"/>
          </p:cNvSpPr>
          <p:nvPr>
            <p:ph idx="1"/>
          </p:nvPr>
        </p:nvSpPr>
        <p:spPr>
          <a:xfrm>
            <a:off x="195309" y="1322773"/>
            <a:ext cx="8868792" cy="5433134"/>
          </a:xfrm>
        </p:spPr>
        <p:txBody>
          <a:bodyPr>
            <a:normAutofit/>
          </a:bodyPr>
          <a:lstStyle/>
          <a:p>
            <a:pPr marL="0" indent="0">
              <a:buNone/>
            </a:pPr>
            <a:r>
              <a:rPr lang="en-US" sz="3600" b="1" dirty="0">
                <a:solidFill>
                  <a:srgbClr val="502800"/>
                </a:solidFill>
              </a:rPr>
              <a:t>The Exodus From The Ark			</a:t>
            </a:r>
            <a:r>
              <a:rPr lang="en-US" sz="3600" b="1" dirty="0">
                <a:solidFill>
                  <a:srgbClr val="C00000"/>
                </a:solidFill>
              </a:rPr>
              <a:t>Gen 8</a:t>
            </a:r>
          </a:p>
          <a:p>
            <a:r>
              <a:rPr lang="en-US" sz="3200" i="1" dirty="0">
                <a:solidFill>
                  <a:srgbClr val="502800"/>
                </a:solidFill>
              </a:rPr>
              <a:t>God caused:</a:t>
            </a:r>
          </a:p>
          <a:p>
            <a:pPr lvl="1"/>
            <a:r>
              <a:rPr lang="en-US" sz="2900" b="0" i="1" dirty="0">
                <a:solidFill>
                  <a:srgbClr val="502800"/>
                </a:solidFill>
                <a:effectLst/>
              </a:rPr>
              <a:t>Wind to pass over the earth</a:t>
            </a:r>
          </a:p>
          <a:p>
            <a:pPr lvl="1"/>
            <a:r>
              <a:rPr lang="en-US" sz="2900" i="1" dirty="0">
                <a:solidFill>
                  <a:srgbClr val="502800"/>
                </a:solidFill>
              </a:rPr>
              <a:t>Waters subside</a:t>
            </a:r>
          </a:p>
          <a:p>
            <a:pPr lvl="1"/>
            <a:r>
              <a:rPr lang="en-US" sz="2900" b="0" i="1" dirty="0">
                <a:solidFill>
                  <a:srgbClr val="502800"/>
                </a:solidFill>
                <a:effectLst/>
              </a:rPr>
              <a:t>Foun</a:t>
            </a:r>
            <a:r>
              <a:rPr lang="en-US" sz="2900" i="1" dirty="0">
                <a:solidFill>
                  <a:srgbClr val="502800"/>
                </a:solidFill>
              </a:rPr>
              <a:t>tains of the deep stopped</a:t>
            </a:r>
          </a:p>
          <a:p>
            <a:pPr lvl="1"/>
            <a:r>
              <a:rPr lang="en-US" sz="2900" b="0" i="1" dirty="0">
                <a:solidFill>
                  <a:srgbClr val="502800"/>
                </a:solidFill>
                <a:effectLst/>
              </a:rPr>
              <a:t>Windows of heaven stopped</a:t>
            </a:r>
          </a:p>
          <a:p>
            <a:pPr lvl="1"/>
            <a:r>
              <a:rPr lang="en-US" sz="2900" i="1" dirty="0">
                <a:solidFill>
                  <a:srgbClr val="502800"/>
                </a:solidFill>
              </a:rPr>
              <a:t>Rain was restrained</a:t>
            </a:r>
          </a:p>
          <a:p>
            <a:r>
              <a:rPr lang="en-US" sz="3200" b="0" i="1" dirty="0">
                <a:solidFill>
                  <a:srgbClr val="502800"/>
                </a:solidFill>
                <a:effectLst/>
              </a:rPr>
              <a:t>Ark rested in the seventh month</a:t>
            </a:r>
            <a:r>
              <a:rPr lang="en-US" sz="3200" i="1" dirty="0">
                <a:solidFill>
                  <a:srgbClr val="502800"/>
                </a:solidFill>
              </a:rPr>
              <a:t>, 17</a:t>
            </a:r>
            <a:r>
              <a:rPr lang="en-US" sz="3200" i="1" baseline="30000" dirty="0">
                <a:solidFill>
                  <a:srgbClr val="502800"/>
                </a:solidFill>
              </a:rPr>
              <a:t>th</a:t>
            </a:r>
            <a:r>
              <a:rPr lang="en-US" sz="3200" i="1" dirty="0">
                <a:solidFill>
                  <a:srgbClr val="502800"/>
                </a:solidFill>
              </a:rPr>
              <a:t> day of the month on the “mountains of Ararat”</a:t>
            </a:r>
          </a:p>
          <a:p>
            <a:r>
              <a:rPr lang="en-US" sz="3200" b="0" i="1" dirty="0">
                <a:solidFill>
                  <a:srgbClr val="502800"/>
                </a:solidFill>
                <a:effectLst/>
              </a:rPr>
              <a:t>On the 10</a:t>
            </a:r>
            <a:r>
              <a:rPr lang="en-US" sz="3200" b="0" i="1" baseline="30000" dirty="0">
                <a:solidFill>
                  <a:srgbClr val="502800"/>
                </a:solidFill>
                <a:effectLst/>
              </a:rPr>
              <a:t>th</a:t>
            </a:r>
            <a:r>
              <a:rPr lang="en-US" sz="3200" b="0" i="1" dirty="0">
                <a:solidFill>
                  <a:srgbClr val="502800"/>
                </a:solidFill>
                <a:effectLst/>
              </a:rPr>
              <a:t> month, 1</a:t>
            </a:r>
            <a:r>
              <a:rPr lang="en-US" sz="3200" b="0" i="1" baseline="30000" dirty="0">
                <a:solidFill>
                  <a:srgbClr val="502800"/>
                </a:solidFill>
                <a:effectLst/>
              </a:rPr>
              <a:t>st</a:t>
            </a:r>
            <a:r>
              <a:rPr lang="en-US" sz="3200" b="0" i="1" dirty="0">
                <a:solidFill>
                  <a:srgbClr val="502800"/>
                </a:solidFill>
                <a:effectLst/>
              </a:rPr>
              <a:t> day of the month, </a:t>
            </a:r>
            <a:r>
              <a:rPr lang="en-US" sz="3200" i="1" dirty="0">
                <a:solidFill>
                  <a:srgbClr val="502800"/>
                </a:solidFill>
              </a:rPr>
              <a:t>“the tops of the mountains were seen”</a:t>
            </a:r>
            <a:endParaRPr lang="en-US" sz="3200" b="0" i="1" dirty="0">
              <a:solidFill>
                <a:srgbClr val="502800"/>
              </a:solidFill>
              <a:effectLst/>
            </a:endParaRPr>
          </a:p>
          <a:p>
            <a:endParaRPr lang="en-US" sz="3200" b="0" i="0" dirty="0">
              <a:solidFill>
                <a:srgbClr val="000000"/>
              </a:solidFill>
              <a:effectLst/>
            </a:endParaRPr>
          </a:p>
          <a:p>
            <a:endParaRPr lang="en-US" sz="3200" i="1" dirty="0">
              <a:solidFill>
                <a:srgbClr val="502800"/>
              </a:solidFill>
              <a:effectLst/>
            </a:endParaRPr>
          </a:p>
        </p:txBody>
      </p:sp>
    </p:spTree>
    <p:extLst>
      <p:ext uri="{BB962C8B-B14F-4D97-AF65-F5344CB8AC3E}">
        <p14:creationId xmlns:p14="http://schemas.microsoft.com/office/powerpoint/2010/main" val="269353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B02FFB-802B-9BA8-C9B5-47EFB82EB8DB}"/>
              </a:ext>
            </a:extLst>
          </p:cNvPr>
          <p:cNvSpPr/>
          <p:nvPr/>
        </p:nvSpPr>
        <p:spPr>
          <a:xfrm>
            <a:off x="0" y="0"/>
            <a:ext cx="9144000" cy="7177966"/>
          </a:xfrm>
          <a:prstGeom prst="rect">
            <a:avLst/>
          </a:prstGeom>
          <a:solidFill>
            <a:srgbClr val="DD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u="sng" dirty="0"/>
          </a:p>
        </p:txBody>
      </p:sp>
      <p:sp>
        <p:nvSpPr>
          <p:cNvPr id="3" name="TextBox 2">
            <a:extLst>
              <a:ext uri="{FF2B5EF4-FFF2-40B4-BE49-F238E27FC236}">
                <a16:creationId xmlns:a16="http://schemas.microsoft.com/office/drawing/2014/main" id="{48B0FA33-26A6-17F9-2A25-9078EFAD19A4}"/>
              </a:ext>
            </a:extLst>
          </p:cNvPr>
          <p:cNvSpPr txBox="1"/>
          <p:nvPr/>
        </p:nvSpPr>
        <p:spPr>
          <a:xfrm>
            <a:off x="845198" y="960595"/>
            <a:ext cx="7264454" cy="461665"/>
          </a:xfrm>
          <a:prstGeom prst="rect">
            <a:avLst/>
          </a:prstGeom>
          <a:noFill/>
        </p:spPr>
        <p:txBody>
          <a:bodyPr wrap="square" rtlCol="0">
            <a:spAutoFit/>
          </a:bodyPr>
          <a:lstStyle/>
          <a:p>
            <a:r>
              <a:rPr lang="en-US" sz="2400" b="1" dirty="0">
                <a:solidFill>
                  <a:srgbClr val="002776"/>
                </a:solidFill>
                <a:latin typeface="Tahoma" panose="020B0604030504040204" pitchFamily="34" charset="0"/>
                <a:ea typeface="Tahoma" panose="020B0604030504040204" pitchFamily="34" charset="0"/>
                <a:cs typeface="Tahoma" panose="020B0604030504040204" pitchFamily="34" charset="0"/>
              </a:rPr>
              <a:t>Four year study of the Bible - 17 Periods</a:t>
            </a:r>
          </a:p>
        </p:txBody>
      </p:sp>
      <p:cxnSp>
        <p:nvCxnSpPr>
          <p:cNvPr id="5" name="Straight Connector 4">
            <a:extLst>
              <a:ext uri="{FF2B5EF4-FFF2-40B4-BE49-F238E27FC236}">
                <a16:creationId xmlns:a16="http://schemas.microsoft.com/office/drawing/2014/main" id="{F951DDA4-59F9-013D-DD5B-4C3C39BAC6A3}"/>
              </a:ext>
            </a:extLst>
          </p:cNvPr>
          <p:cNvCxnSpPr>
            <a:cxnSpLocks/>
          </p:cNvCxnSpPr>
          <p:nvPr/>
        </p:nvCxnSpPr>
        <p:spPr>
          <a:xfrm flipV="1">
            <a:off x="925451" y="1461711"/>
            <a:ext cx="7103948" cy="21034"/>
          </a:xfrm>
          <a:prstGeom prst="line">
            <a:avLst/>
          </a:prstGeom>
          <a:ln w="57150">
            <a:solidFill>
              <a:srgbClr val="002776"/>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8A1B358-4113-CAEB-C7B4-8383877516E2}"/>
              </a:ext>
            </a:extLst>
          </p:cNvPr>
          <p:cNvSpPr txBox="1"/>
          <p:nvPr/>
        </p:nvSpPr>
        <p:spPr>
          <a:xfrm>
            <a:off x="794819" y="1806763"/>
            <a:ext cx="457200" cy="3924151"/>
          </a:xfrm>
          <a:prstGeom prst="rect">
            <a:avLst/>
          </a:prstGeom>
          <a:noFill/>
        </p:spPr>
        <p:txBody>
          <a:bodyPr wrap="square" rtlCol="0">
            <a:spAutoFit/>
          </a:bodyPr>
          <a:lstStyle/>
          <a:p>
            <a:pPr algn="r">
              <a:spcAft>
                <a:spcPts val="900"/>
              </a:spcAft>
            </a:pPr>
            <a:r>
              <a:rPr lang="en-US" sz="2100" b="1" dirty="0">
                <a:solidFill>
                  <a:srgbClr val="002776"/>
                </a:solidFill>
              </a:rPr>
              <a:t>1)</a:t>
            </a:r>
          </a:p>
          <a:p>
            <a:pPr algn="r">
              <a:spcAft>
                <a:spcPts val="900"/>
              </a:spcAft>
            </a:pPr>
            <a:r>
              <a:rPr lang="en-US" sz="2100" b="1" dirty="0">
                <a:solidFill>
                  <a:srgbClr val="002776"/>
                </a:solidFill>
              </a:rPr>
              <a:t>2)</a:t>
            </a:r>
          </a:p>
          <a:p>
            <a:pPr algn="r">
              <a:spcAft>
                <a:spcPts val="900"/>
              </a:spcAft>
            </a:pPr>
            <a:r>
              <a:rPr lang="en-US" sz="2100" b="1" dirty="0">
                <a:solidFill>
                  <a:srgbClr val="002776"/>
                </a:solidFill>
              </a:rPr>
              <a:t>3)</a:t>
            </a:r>
          </a:p>
          <a:p>
            <a:pPr algn="r">
              <a:spcAft>
                <a:spcPts val="900"/>
              </a:spcAft>
            </a:pPr>
            <a:r>
              <a:rPr lang="en-US" sz="2100" b="1" dirty="0">
                <a:solidFill>
                  <a:srgbClr val="002776"/>
                </a:solidFill>
              </a:rPr>
              <a:t>4)</a:t>
            </a:r>
          </a:p>
          <a:p>
            <a:pPr algn="r">
              <a:spcAft>
                <a:spcPts val="900"/>
              </a:spcAft>
            </a:pPr>
            <a:r>
              <a:rPr lang="en-US" sz="2100" b="1" dirty="0">
                <a:solidFill>
                  <a:srgbClr val="002776"/>
                </a:solidFill>
              </a:rPr>
              <a:t>5)</a:t>
            </a:r>
          </a:p>
          <a:p>
            <a:pPr algn="r">
              <a:spcAft>
                <a:spcPts val="900"/>
              </a:spcAft>
            </a:pPr>
            <a:r>
              <a:rPr lang="en-US" sz="2100" b="1" dirty="0">
                <a:solidFill>
                  <a:srgbClr val="002776"/>
                </a:solidFill>
              </a:rPr>
              <a:t>6)</a:t>
            </a:r>
          </a:p>
          <a:p>
            <a:pPr algn="r">
              <a:spcAft>
                <a:spcPts val="900"/>
              </a:spcAft>
            </a:pPr>
            <a:r>
              <a:rPr lang="en-US" sz="2100" b="1" dirty="0">
                <a:solidFill>
                  <a:srgbClr val="002776"/>
                </a:solidFill>
              </a:rPr>
              <a:t>7)</a:t>
            </a:r>
          </a:p>
          <a:p>
            <a:pPr algn="r">
              <a:spcAft>
                <a:spcPts val="900"/>
              </a:spcAft>
            </a:pPr>
            <a:r>
              <a:rPr lang="en-US" sz="2100" b="1" dirty="0">
                <a:solidFill>
                  <a:srgbClr val="002776"/>
                </a:solidFill>
              </a:rPr>
              <a:t>8)</a:t>
            </a:r>
          </a:p>
          <a:p>
            <a:pPr algn="r">
              <a:spcAft>
                <a:spcPts val="900"/>
              </a:spcAft>
            </a:pPr>
            <a:r>
              <a:rPr lang="en-US" sz="2100" b="1" dirty="0">
                <a:solidFill>
                  <a:srgbClr val="002776"/>
                </a:solidFill>
              </a:rPr>
              <a:t>9)</a:t>
            </a:r>
          </a:p>
        </p:txBody>
      </p:sp>
      <p:sp>
        <p:nvSpPr>
          <p:cNvPr id="8" name="TextBox 7">
            <a:extLst>
              <a:ext uri="{FF2B5EF4-FFF2-40B4-BE49-F238E27FC236}">
                <a16:creationId xmlns:a16="http://schemas.microsoft.com/office/drawing/2014/main" id="{08DF4168-D332-F894-9B67-F5642027DC52}"/>
              </a:ext>
            </a:extLst>
          </p:cNvPr>
          <p:cNvSpPr txBox="1"/>
          <p:nvPr/>
        </p:nvSpPr>
        <p:spPr>
          <a:xfrm>
            <a:off x="1244675" y="1806763"/>
            <a:ext cx="4099560" cy="3924151"/>
          </a:xfrm>
          <a:prstGeom prst="rect">
            <a:avLst/>
          </a:prstGeom>
          <a:noFill/>
        </p:spPr>
        <p:txBody>
          <a:bodyPr wrap="square" rtlCol="0">
            <a:spAutoFit/>
          </a:bodyPr>
          <a:lstStyle/>
          <a:p>
            <a:pPr>
              <a:spcAft>
                <a:spcPts val="900"/>
              </a:spcAft>
            </a:pPr>
            <a:r>
              <a:rPr lang="en-US" sz="2100" b="1" dirty="0">
                <a:solidFill>
                  <a:srgbClr val="002776"/>
                </a:solidFill>
              </a:rPr>
              <a:t>Before The Flood</a:t>
            </a:r>
          </a:p>
          <a:p>
            <a:pPr>
              <a:spcAft>
                <a:spcPts val="900"/>
              </a:spcAft>
            </a:pPr>
            <a:r>
              <a:rPr lang="en-US" sz="2100" b="1" dirty="0">
                <a:solidFill>
                  <a:srgbClr val="002776"/>
                </a:solidFill>
              </a:rPr>
              <a:t>The Flood</a:t>
            </a:r>
          </a:p>
          <a:p>
            <a:pPr>
              <a:spcAft>
                <a:spcPts val="900"/>
              </a:spcAft>
            </a:pPr>
            <a:r>
              <a:rPr lang="en-US" sz="2100" b="1" dirty="0">
                <a:solidFill>
                  <a:srgbClr val="002776"/>
                </a:solidFill>
              </a:rPr>
              <a:t>The Scattering Of The People</a:t>
            </a:r>
          </a:p>
          <a:p>
            <a:pPr>
              <a:spcAft>
                <a:spcPts val="900"/>
              </a:spcAft>
            </a:pPr>
            <a:r>
              <a:rPr lang="en-US" sz="2100" b="1" dirty="0">
                <a:solidFill>
                  <a:srgbClr val="002776"/>
                </a:solidFill>
              </a:rPr>
              <a:t>The Patriarchs</a:t>
            </a:r>
          </a:p>
          <a:p>
            <a:pPr>
              <a:spcAft>
                <a:spcPts val="900"/>
              </a:spcAft>
            </a:pPr>
            <a:r>
              <a:rPr lang="en-US" sz="2100" b="1" dirty="0">
                <a:solidFill>
                  <a:srgbClr val="002776"/>
                </a:solidFill>
              </a:rPr>
              <a:t>The Exodus</a:t>
            </a:r>
          </a:p>
          <a:p>
            <a:pPr>
              <a:spcAft>
                <a:spcPts val="900"/>
              </a:spcAft>
            </a:pPr>
            <a:r>
              <a:rPr lang="en-US" sz="2100" b="1" dirty="0">
                <a:solidFill>
                  <a:srgbClr val="002776"/>
                </a:solidFill>
              </a:rPr>
              <a:t>The Wandering In The Wilderness</a:t>
            </a:r>
          </a:p>
          <a:p>
            <a:pPr>
              <a:spcAft>
                <a:spcPts val="900"/>
              </a:spcAft>
            </a:pPr>
            <a:r>
              <a:rPr lang="en-US" sz="2100" b="1" dirty="0">
                <a:solidFill>
                  <a:srgbClr val="002776"/>
                </a:solidFill>
              </a:rPr>
              <a:t>Invasion &amp; Conquest</a:t>
            </a:r>
          </a:p>
          <a:p>
            <a:pPr>
              <a:spcAft>
                <a:spcPts val="900"/>
              </a:spcAft>
            </a:pPr>
            <a:r>
              <a:rPr lang="en-US" sz="2100" b="1" dirty="0">
                <a:solidFill>
                  <a:srgbClr val="002776"/>
                </a:solidFill>
              </a:rPr>
              <a:t>Judges</a:t>
            </a:r>
          </a:p>
          <a:p>
            <a:pPr>
              <a:spcAft>
                <a:spcPts val="900"/>
              </a:spcAft>
            </a:pPr>
            <a:r>
              <a:rPr lang="en-US" sz="2100" b="1" dirty="0">
                <a:solidFill>
                  <a:srgbClr val="002776"/>
                </a:solidFill>
              </a:rPr>
              <a:t>United Kingdom</a:t>
            </a:r>
          </a:p>
        </p:txBody>
      </p:sp>
      <p:sp>
        <p:nvSpPr>
          <p:cNvPr id="9" name="TextBox 8">
            <a:extLst>
              <a:ext uri="{FF2B5EF4-FFF2-40B4-BE49-F238E27FC236}">
                <a16:creationId xmlns:a16="http://schemas.microsoft.com/office/drawing/2014/main" id="{EDC4C28E-52BB-472C-2040-85E55CBC3D5C}"/>
              </a:ext>
            </a:extLst>
          </p:cNvPr>
          <p:cNvSpPr txBox="1"/>
          <p:nvPr/>
        </p:nvSpPr>
        <p:spPr>
          <a:xfrm>
            <a:off x="5504968" y="1786890"/>
            <a:ext cx="594360" cy="3485570"/>
          </a:xfrm>
          <a:prstGeom prst="rect">
            <a:avLst/>
          </a:prstGeom>
          <a:noFill/>
        </p:spPr>
        <p:txBody>
          <a:bodyPr wrap="square" rtlCol="0">
            <a:spAutoFit/>
          </a:bodyPr>
          <a:lstStyle/>
          <a:p>
            <a:pPr algn="r">
              <a:spcAft>
                <a:spcPts val="900"/>
              </a:spcAft>
            </a:pPr>
            <a:r>
              <a:rPr lang="en-US" sz="2100" b="1" dirty="0">
                <a:solidFill>
                  <a:srgbClr val="002776"/>
                </a:solidFill>
              </a:rPr>
              <a:t>10)</a:t>
            </a:r>
          </a:p>
          <a:p>
            <a:pPr algn="r">
              <a:spcAft>
                <a:spcPts val="900"/>
              </a:spcAft>
            </a:pPr>
            <a:r>
              <a:rPr lang="en-US" sz="2100" b="1" dirty="0">
                <a:solidFill>
                  <a:srgbClr val="002776"/>
                </a:solidFill>
              </a:rPr>
              <a:t>11)</a:t>
            </a:r>
          </a:p>
          <a:p>
            <a:pPr algn="r">
              <a:spcAft>
                <a:spcPts val="900"/>
              </a:spcAft>
            </a:pPr>
            <a:r>
              <a:rPr lang="en-US" sz="2100" b="1" dirty="0">
                <a:solidFill>
                  <a:srgbClr val="002776"/>
                </a:solidFill>
              </a:rPr>
              <a:t>12)</a:t>
            </a:r>
          </a:p>
          <a:p>
            <a:pPr algn="r">
              <a:spcAft>
                <a:spcPts val="900"/>
              </a:spcAft>
            </a:pPr>
            <a:r>
              <a:rPr lang="en-US" sz="2100" b="1" dirty="0">
                <a:solidFill>
                  <a:srgbClr val="002776"/>
                </a:solidFill>
              </a:rPr>
              <a:t>13)</a:t>
            </a:r>
          </a:p>
          <a:p>
            <a:pPr algn="r">
              <a:spcAft>
                <a:spcPts val="900"/>
              </a:spcAft>
            </a:pPr>
            <a:r>
              <a:rPr lang="en-US" sz="2100" b="1" dirty="0">
                <a:solidFill>
                  <a:srgbClr val="002776"/>
                </a:solidFill>
              </a:rPr>
              <a:t>14)</a:t>
            </a:r>
          </a:p>
          <a:p>
            <a:pPr algn="r">
              <a:spcAft>
                <a:spcPts val="900"/>
              </a:spcAft>
            </a:pPr>
            <a:r>
              <a:rPr lang="en-US" sz="2100" b="1" dirty="0">
                <a:solidFill>
                  <a:srgbClr val="002776"/>
                </a:solidFill>
              </a:rPr>
              <a:t>15)</a:t>
            </a:r>
          </a:p>
          <a:p>
            <a:pPr algn="r">
              <a:spcAft>
                <a:spcPts val="900"/>
              </a:spcAft>
            </a:pPr>
            <a:r>
              <a:rPr lang="en-US" sz="2100" b="1" dirty="0">
                <a:solidFill>
                  <a:srgbClr val="002776"/>
                </a:solidFill>
              </a:rPr>
              <a:t>16)</a:t>
            </a:r>
          </a:p>
          <a:p>
            <a:pPr algn="r">
              <a:spcAft>
                <a:spcPts val="900"/>
              </a:spcAft>
            </a:pPr>
            <a:r>
              <a:rPr lang="en-US" sz="2100" b="1" dirty="0">
                <a:solidFill>
                  <a:srgbClr val="002776"/>
                </a:solidFill>
              </a:rPr>
              <a:t>17)</a:t>
            </a:r>
          </a:p>
        </p:txBody>
      </p:sp>
      <p:sp>
        <p:nvSpPr>
          <p:cNvPr id="10" name="TextBox 9">
            <a:extLst>
              <a:ext uri="{FF2B5EF4-FFF2-40B4-BE49-F238E27FC236}">
                <a16:creationId xmlns:a16="http://schemas.microsoft.com/office/drawing/2014/main" id="{F71EAAB8-07B5-917E-9131-390D40099763}"/>
              </a:ext>
            </a:extLst>
          </p:cNvPr>
          <p:cNvSpPr txBox="1"/>
          <p:nvPr/>
        </p:nvSpPr>
        <p:spPr>
          <a:xfrm>
            <a:off x="6099328" y="1786890"/>
            <a:ext cx="3337560" cy="3808735"/>
          </a:xfrm>
          <a:prstGeom prst="rect">
            <a:avLst/>
          </a:prstGeom>
          <a:noFill/>
        </p:spPr>
        <p:txBody>
          <a:bodyPr wrap="square" rtlCol="0">
            <a:spAutoFit/>
          </a:bodyPr>
          <a:lstStyle/>
          <a:p>
            <a:pPr>
              <a:spcAft>
                <a:spcPts val="900"/>
              </a:spcAft>
            </a:pPr>
            <a:r>
              <a:rPr lang="en-US" sz="2100" b="1" dirty="0">
                <a:solidFill>
                  <a:srgbClr val="002776"/>
                </a:solidFill>
              </a:rPr>
              <a:t>Divided Kingdom</a:t>
            </a:r>
          </a:p>
          <a:p>
            <a:pPr>
              <a:spcAft>
                <a:spcPts val="900"/>
              </a:spcAft>
            </a:pPr>
            <a:r>
              <a:rPr lang="en-US" sz="2100" b="1" dirty="0">
                <a:solidFill>
                  <a:srgbClr val="002776"/>
                </a:solidFill>
              </a:rPr>
              <a:t>Judah Alone</a:t>
            </a:r>
          </a:p>
          <a:p>
            <a:pPr>
              <a:spcAft>
                <a:spcPts val="900"/>
              </a:spcAft>
            </a:pPr>
            <a:r>
              <a:rPr lang="en-US" sz="2100" b="1" dirty="0">
                <a:solidFill>
                  <a:srgbClr val="002776"/>
                </a:solidFill>
              </a:rPr>
              <a:t>Captivity</a:t>
            </a:r>
          </a:p>
          <a:p>
            <a:pPr>
              <a:spcAft>
                <a:spcPts val="900"/>
              </a:spcAft>
            </a:pPr>
            <a:r>
              <a:rPr lang="en-US" sz="2100" b="1" dirty="0">
                <a:solidFill>
                  <a:srgbClr val="002776"/>
                </a:solidFill>
              </a:rPr>
              <a:t>Return From Captivity</a:t>
            </a:r>
          </a:p>
          <a:p>
            <a:pPr>
              <a:spcAft>
                <a:spcPts val="900"/>
              </a:spcAft>
            </a:pPr>
            <a:r>
              <a:rPr lang="en-US" sz="2100" b="1" dirty="0">
                <a:solidFill>
                  <a:srgbClr val="002776"/>
                </a:solidFill>
              </a:rPr>
              <a:t>Years Of Silence</a:t>
            </a:r>
          </a:p>
          <a:p>
            <a:pPr>
              <a:spcAft>
                <a:spcPts val="900"/>
              </a:spcAft>
            </a:pPr>
            <a:r>
              <a:rPr lang="en-US" sz="2100" b="1" dirty="0">
                <a:solidFill>
                  <a:srgbClr val="002776"/>
                </a:solidFill>
              </a:rPr>
              <a:t>Life Of Christ</a:t>
            </a:r>
          </a:p>
          <a:p>
            <a:pPr>
              <a:spcAft>
                <a:spcPts val="900"/>
              </a:spcAft>
            </a:pPr>
            <a:r>
              <a:rPr lang="en-US" sz="2100" b="1" dirty="0">
                <a:solidFill>
                  <a:srgbClr val="002776"/>
                </a:solidFill>
              </a:rPr>
              <a:t>The Early Church</a:t>
            </a:r>
          </a:p>
          <a:p>
            <a:pPr>
              <a:spcAft>
                <a:spcPts val="900"/>
              </a:spcAft>
            </a:pPr>
            <a:r>
              <a:rPr lang="en-US" sz="2100" b="1" dirty="0">
                <a:solidFill>
                  <a:srgbClr val="002776"/>
                </a:solidFill>
              </a:rPr>
              <a:t>The Letters To The Christians</a:t>
            </a:r>
          </a:p>
        </p:txBody>
      </p:sp>
      <p:sp>
        <p:nvSpPr>
          <p:cNvPr id="11" name="Rectangle 10">
            <a:extLst>
              <a:ext uri="{FF2B5EF4-FFF2-40B4-BE49-F238E27FC236}">
                <a16:creationId xmlns:a16="http://schemas.microsoft.com/office/drawing/2014/main" id="{C735F1FF-B2DE-8305-E73C-732D298AA947}"/>
              </a:ext>
            </a:extLst>
          </p:cNvPr>
          <p:cNvSpPr/>
          <p:nvPr/>
        </p:nvSpPr>
        <p:spPr>
          <a:xfrm>
            <a:off x="721436" y="1802406"/>
            <a:ext cx="3947160" cy="1744979"/>
          </a:xfrm>
          <a:prstGeom prst="rect">
            <a:avLst/>
          </a:prstGeom>
          <a:noFill/>
          <a:ln w="1143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2" name="Group 11">
            <a:extLst>
              <a:ext uri="{FF2B5EF4-FFF2-40B4-BE49-F238E27FC236}">
                <a16:creationId xmlns:a16="http://schemas.microsoft.com/office/drawing/2014/main" id="{6930FB9E-3C15-758D-9A33-5723B10DEB90}"/>
              </a:ext>
            </a:extLst>
          </p:cNvPr>
          <p:cNvGrpSpPr/>
          <p:nvPr/>
        </p:nvGrpSpPr>
        <p:grpSpPr>
          <a:xfrm>
            <a:off x="3120674" y="1497200"/>
            <a:ext cx="2601107" cy="1303211"/>
            <a:chOff x="5552487" y="1050634"/>
            <a:chExt cx="3468142" cy="1737615"/>
          </a:xfrm>
        </p:grpSpPr>
        <p:sp>
          <p:nvSpPr>
            <p:cNvPr id="4" name="Arrow: Left 3">
              <a:extLst>
                <a:ext uri="{FF2B5EF4-FFF2-40B4-BE49-F238E27FC236}">
                  <a16:creationId xmlns:a16="http://schemas.microsoft.com/office/drawing/2014/main" id="{3D8F3140-758C-A134-92B4-0AB3360EEE6A}"/>
                </a:ext>
              </a:extLst>
            </p:cNvPr>
            <p:cNvSpPr/>
            <p:nvPr/>
          </p:nvSpPr>
          <p:spPr>
            <a:xfrm rot="20397386">
              <a:off x="5552487" y="1050634"/>
              <a:ext cx="3468142" cy="1737615"/>
            </a:xfrm>
            <a:prstGeom prst="leftArrow">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Box 5">
              <a:extLst>
                <a:ext uri="{FF2B5EF4-FFF2-40B4-BE49-F238E27FC236}">
                  <a16:creationId xmlns:a16="http://schemas.microsoft.com/office/drawing/2014/main" id="{7115B228-E367-212B-2B4D-B5AFAA4ECF86}"/>
                </a:ext>
              </a:extLst>
            </p:cNvPr>
            <p:cNvSpPr txBox="1"/>
            <p:nvPr/>
          </p:nvSpPr>
          <p:spPr>
            <a:xfrm rot="20375093">
              <a:off x="6419371" y="1407010"/>
              <a:ext cx="2419829" cy="738664"/>
            </a:xfrm>
            <a:prstGeom prst="rect">
              <a:avLst/>
            </a:prstGeom>
            <a:noFill/>
          </p:spPr>
          <p:txBody>
            <a:bodyPr wrap="square" rtlCol="0">
              <a:spAutoFit/>
            </a:bodyPr>
            <a:lstStyle/>
            <a:p>
              <a:r>
                <a:rPr lang="en-US" sz="3000" b="1" dirty="0">
                  <a:solidFill>
                    <a:schemeClr val="bg1"/>
                  </a:solidFill>
                  <a:latin typeface="Tahoma" panose="020B0604030504040204" pitchFamily="34" charset="0"/>
                  <a:ea typeface="Tahoma" panose="020B0604030504040204" pitchFamily="34" charset="0"/>
                  <a:cs typeface="Tahoma" panose="020B0604030504040204" pitchFamily="34" charset="0"/>
                </a:rPr>
                <a:t>Genesis</a:t>
              </a:r>
            </a:p>
          </p:txBody>
        </p:sp>
      </p:grpSp>
    </p:spTree>
    <p:extLst>
      <p:ext uri="{BB962C8B-B14F-4D97-AF65-F5344CB8AC3E}">
        <p14:creationId xmlns:p14="http://schemas.microsoft.com/office/powerpoint/2010/main" val="1425224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9D0358-6B5B-CBBA-94CB-B32DCB6259BA}"/>
              </a:ext>
            </a:extLst>
          </p:cNvPr>
          <p:cNvPicPr>
            <a:picLocks noChangeAspect="1"/>
          </p:cNvPicPr>
          <p:nvPr/>
        </p:nvPicPr>
        <p:blipFill>
          <a:blip r:embed="rId3"/>
          <a:stretch>
            <a:fillRect/>
          </a:stretch>
        </p:blipFill>
        <p:spPr>
          <a:xfrm>
            <a:off x="0" y="1"/>
            <a:ext cx="9144000" cy="6858000"/>
          </a:xfrm>
          <a:prstGeom prst="rect">
            <a:avLst/>
          </a:prstGeom>
        </p:spPr>
      </p:pic>
    </p:spTree>
    <p:extLst>
      <p:ext uri="{BB962C8B-B14F-4D97-AF65-F5344CB8AC3E}">
        <p14:creationId xmlns:p14="http://schemas.microsoft.com/office/powerpoint/2010/main" val="1720948801"/>
      </p:ext>
    </p:extLst>
  </p:cSld>
  <p:clrMapOvr>
    <a:masterClrMapping/>
  </p:clrMapOvr>
  <p:transition spd="slow">
    <p:randomBa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819AAC-960F-6B46-5A2C-590AC86D605F}"/>
              </a:ext>
            </a:extLst>
          </p:cNvPr>
          <p:cNvPicPr>
            <a:picLocks noChangeAspect="1"/>
          </p:cNvPicPr>
          <p:nvPr/>
        </p:nvPicPr>
        <p:blipFill>
          <a:blip r:embed="rId3"/>
          <a:stretch>
            <a:fillRect/>
          </a:stretch>
        </p:blipFill>
        <p:spPr>
          <a:xfrm>
            <a:off x="0" y="0"/>
            <a:ext cx="9144000" cy="6857999"/>
          </a:xfrm>
          <a:prstGeom prst="rect">
            <a:avLst/>
          </a:prstGeom>
        </p:spPr>
      </p:pic>
    </p:spTree>
    <p:extLst>
      <p:ext uri="{BB962C8B-B14F-4D97-AF65-F5344CB8AC3E}">
        <p14:creationId xmlns:p14="http://schemas.microsoft.com/office/powerpoint/2010/main" val="1623829907"/>
      </p:ext>
    </p:extLst>
  </p:cSld>
  <p:clrMapOvr>
    <a:masterClrMapping/>
  </p:clrMapOvr>
  <p:transition spd="slow">
    <p:randomBa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70A5DE-DA25-C3B3-6E83-B188F123D7EF}"/>
              </a:ext>
            </a:extLst>
          </p:cNvPr>
          <p:cNvPicPr>
            <a:picLocks noChangeAspect="1"/>
          </p:cNvPicPr>
          <p:nvPr/>
        </p:nvPicPr>
        <p:blipFill>
          <a:blip r:embed="rId3"/>
          <a:stretch>
            <a:fillRect/>
          </a:stretch>
        </p:blipFill>
        <p:spPr>
          <a:xfrm>
            <a:off x="0" y="301842"/>
            <a:ext cx="9144000" cy="6556158"/>
          </a:xfrm>
          <a:prstGeom prst="rect">
            <a:avLst/>
          </a:prstGeom>
        </p:spPr>
      </p:pic>
    </p:spTree>
    <p:extLst>
      <p:ext uri="{BB962C8B-B14F-4D97-AF65-F5344CB8AC3E}">
        <p14:creationId xmlns:p14="http://schemas.microsoft.com/office/powerpoint/2010/main" val="203421861"/>
      </p:ext>
    </p:extLst>
  </p:cSld>
  <p:clrMapOvr>
    <a:masterClrMapping/>
  </p:clrMapOvr>
  <p:transition spd="slow">
    <p:randomBa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6C41E-F519-ECB1-5B37-A7BB591AE112}"/>
              </a:ext>
            </a:extLst>
          </p:cNvPr>
          <p:cNvSpPr>
            <a:spLocks noGrp="1"/>
          </p:cNvSpPr>
          <p:nvPr>
            <p:ph idx="1"/>
          </p:nvPr>
        </p:nvSpPr>
        <p:spPr>
          <a:xfrm>
            <a:off x="195309" y="1322773"/>
            <a:ext cx="8868792" cy="5433134"/>
          </a:xfrm>
        </p:spPr>
        <p:txBody>
          <a:bodyPr>
            <a:normAutofit/>
          </a:bodyPr>
          <a:lstStyle/>
          <a:p>
            <a:pPr marL="0" indent="0">
              <a:buNone/>
            </a:pPr>
            <a:r>
              <a:rPr lang="en-US" sz="3600" b="1" dirty="0">
                <a:solidFill>
                  <a:srgbClr val="502800"/>
                </a:solidFill>
              </a:rPr>
              <a:t>The Exodus From The Ark			</a:t>
            </a:r>
            <a:r>
              <a:rPr lang="en-US" sz="3600" b="1" dirty="0">
                <a:solidFill>
                  <a:srgbClr val="C00000"/>
                </a:solidFill>
              </a:rPr>
              <a:t>Gen 8</a:t>
            </a:r>
          </a:p>
          <a:p>
            <a:pPr marL="342900" lvl="1" indent="0">
              <a:buNone/>
            </a:pPr>
            <a:endParaRPr lang="en-US" sz="2300" b="0" i="1" dirty="0">
              <a:solidFill>
                <a:srgbClr val="502800"/>
              </a:solidFill>
              <a:effectLst/>
            </a:endParaRPr>
          </a:p>
          <a:p>
            <a:pPr marL="342900" lvl="1" indent="0">
              <a:buNone/>
            </a:pPr>
            <a:r>
              <a:rPr lang="en-US" sz="3200" i="1" dirty="0">
                <a:solidFill>
                  <a:srgbClr val="FF0000"/>
                </a:solidFill>
              </a:rPr>
              <a:t>NKJV Gen 11:1-2 </a:t>
            </a:r>
            <a:r>
              <a:rPr lang="en-US" sz="3200" i="1" dirty="0">
                <a:solidFill>
                  <a:srgbClr val="502800"/>
                </a:solidFill>
              </a:rPr>
              <a:t>Now the whole earth had one language and one speech. And it came to pass, as they journeyed </a:t>
            </a:r>
            <a:r>
              <a:rPr lang="en-US" sz="3200" b="1" i="1" dirty="0">
                <a:solidFill>
                  <a:srgbClr val="502800"/>
                </a:solidFill>
              </a:rPr>
              <a:t>from the east</a:t>
            </a:r>
            <a:r>
              <a:rPr lang="en-US" sz="3200" i="1" dirty="0">
                <a:solidFill>
                  <a:srgbClr val="502800"/>
                </a:solidFill>
              </a:rPr>
              <a:t>, that they found a plain in the land of Shinar, and they dwelt there.</a:t>
            </a:r>
          </a:p>
          <a:p>
            <a:pPr marL="342900" lvl="1" indent="0">
              <a:buNone/>
            </a:pPr>
            <a:r>
              <a:rPr lang="en-US" sz="3200" b="0" i="0" dirty="0">
                <a:solidFill>
                  <a:srgbClr val="FF0000"/>
                </a:solidFill>
                <a:effectLst/>
                <a:latin typeface="system-ui"/>
              </a:rPr>
              <a:t>NIV Gen 11:1-2 </a:t>
            </a:r>
            <a:r>
              <a:rPr lang="en-US" sz="3200" b="0" i="0" dirty="0">
                <a:solidFill>
                  <a:srgbClr val="000000"/>
                </a:solidFill>
                <a:effectLst/>
                <a:latin typeface="system-ui"/>
              </a:rPr>
              <a:t>Now the whole world had one language and a common speech. As people </a:t>
            </a:r>
            <a:r>
              <a:rPr lang="en-US" sz="3200" b="1" i="0" dirty="0">
                <a:solidFill>
                  <a:srgbClr val="000000"/>
                </a:solidFill>
                <a:effectLst/>
                <a:latin typeface="system-ui"/>
              </a:rPr>
              <a:t>moved eastward</a:t>
            </a:r>
            <a:r>
              <a:rPr lang="en-US" sz="3200" b="0" i="0" dirty="0">
                <a:solidFill>
                  <a:srgbClr val="000000"/>
                </a:solidFill>
                <a:effectLst/>
                <a:latin typeface="system-ui"/>
              </a:rPr>
              <a:t>, they found a plain in Shinar</a:t>
            </a:r>
            <a:r>
              <a:rPr lang="en-US" sz="3200" b="0" i="0" baseline="30000" dirty="0">
                <a:solidFill>
                  <a:srgbClr val="000000"/>
                </a:solidFill>
                <a:effectLst/>
                <a:latin typeface="system-ui"/>
              </a:rPr>
              <a:t>[</a:t>
            </a:r>
            <a:r>
              <a:rPr lang="en-US" sz="3200" b="0" i="0" dirty="0">
                <a:solidFill>
                  <a:srgbClr val="000000"/>
                </a:solidFill>
                <a:effectLst/>
                <a:latin typeface="system-ui"/>
              </a:rPr>
              <a:t> and settled there.</a:t>
            </a:r>
            <a:endParaRPr lang="en-US" sz="3200" b="0" i="0" dirty="0">
              <a:solidFill>
                <a:srgbClr val="000000"/>
              </a:solidFill>
              <a:effectLst/>
            </a:endParaRPr>
          </a:p>
          <a:p>
            <a:endParaRPr lang="en-US" sz="3200" i="1" dirty="0">
              <a:solidFill>
                <a:srgbClr val="502800"/>
              </a:solidFill>
              <a:effectLst/>
            </a:endParaRPr>
          </a:p>
        </p:txBody>
      </p:sp>
    </p:spTree>
    <p:extLst>
      <p:ext uri="{BB962C8B-B14F-4D97-AF65-F5344CB8AC3E}">
        <p14:creationId xmlns:p14="http://schemas.microsoft.com/office/powerpoint/2010/main" val="32358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6C41E-F519-ECB1-5B37-A7BB591AE112}"/>
              </a:ext>
            </a:extLst>
          </p:cNvPr>
          <p:cNvSpPr>
            <a:spLocks noGrp="1"/>
          </p:cNvSpPr>
          <p:nvPr>
            <p:ph idx="1"/>
          </p:nvPr>
        </p:nvSpPr>
        <p:spPr>
          <a:xfrm>
            <a:off x="195309" y="1322773"/>
            <a:ext cx="8868792" cy="5433134"/>
          </a:xfrm>
        </p:spPr>
        <p:txBody>
          <a:bodyPr>
            <a:normAutofit/>
          </a:bodyPr>
          <a:lstStyle/>
          <a:p>
            <a:pPr marL="0" indent="0">
              <a:buNone/>
            </a:pPr>
            <a:r>
              <a:rPr lang="en-US" sz="3600" b="1" dirty="0">
                <a:solidFill>
                  <a:srgbClr val="502800"/>
                </a:solidFill>
              </a:rPr>
              <a:t>The Exodus From The Ark			</a:t>
            </a:r>
            <a:r>
              <a:rPr lang="en-US" sz="3600" b="1" dirty="0">
                <a:solidFill>
                  <a:srgbClr val="C00000"/>
                </a:solidFill>
              </a:rPr>
              <a:t>Gen 8</a:t>
            </a:r>
          </a:p>
          <a:p>
            <a:r>
              <a:rPr lang="en-US" sz="3200" i="1" dirty="0">
                <a:solidFill>
                  <a:srgbClr val="502800"/>
                </a:solidFill>
              </a:rPr>
              <a:t>Noah tested the waters by:</a:t>
            </a:r>
          </a:p>
          <a:p>
            <a:pPr lvl="1"/>
            <a:r>
              <a:rPr lang="en-US" sz="2900" b="0" i="1" dirty="0">
                <a:solidFill>
                  <a:srgbClr val="502800"/>
                </a:solidFill>
                <a:effectLst/>
              </a:rPr>
              <a:t>Sending out a </a:t>
            </a:r>
            <a:r>
              <a:rPr lang="en-US" sz="2900" i="1" dirty="0">
                <a:solidFill>
                  <a:srgbClr val="502800"/>
                </a:solidFill>
              </a:rPr>
              <a:t>raven</a:t>
            </a:r>
          </a:p>
          <a:p>
            <a:pPr lvl="2"/>
            <a:r>
              <a:rPr lang="en-US" sz="2600" b="0" i="1" dirty="0">
                <a:solidFill>
                  <a:srgbClr val="502800"/>
                </a:solidFill>
                <a:effectLst/>
              </a:rPr>
              <a:t>It never came back</a:t>
            </a:r>
          </a:p>
          <a:p>
            <a:pPr lvl="1"/>
            <a:r>
              <a:rPr lang="en-US" sz="2900" i="1" dirty="0">
                <a:solidFill>
                  <a:srgbClr val="502800"/>
                </a:solidFill>
              </a:rPr>
              <a:t>Sending out a dove</a:t>
            </a:r>
          </a:p>
          <a:p>
            <a:pPr lvl="1"/>
            <a:r>
              <a:rPr lang="en-US" sz="2900" b="0" i="1" dirty="0">
                <a:solidFill>
                  <a:srgbClr val="502800"/>
                </a:solidFill>
                <a:effectLst/>
              </a:rPr>
              <a:t>Send</a:t>
            </a:r>
            <a:r>
              <a:rPr lang="en-US" sz="2900" i="1" dirty="0">
                <a:solidFill>
                  <a:srgbClr val="502800"/>
                </a:solidFill>
              </a:rPr>
              <a:t>ing out the dove a second time</a:t>
            </a:r>
          </a:p>
          <a:p>
            <a:pPr lvl="2"/>
            <a:r>
              <a:rPr lang="en-US" sz="2600" b="0" i="1" dirty="0">
                <a:solidFill>
                  <a:srgbClr val="502800"/>
                </a:solidFill>
                <a:effectLst/>
              </a:rPr>
              <a:t>Returned with an olive leaf in its mouth</a:t>
            </a:r>
          </a:p>
          <a:p>
            <a:pPr lvl="1"/>
            <a:r>
              <a:rPr lang="en-US" sz="2900" i="1" dirty="0">
                <a:solidFill>
                  <a:srgbClr val="502800"/>
                </a:solidFill>
              </a:rPr>
              <a:t>Sending the dove out a 3</a:t>
            </a:r>
            <a:r>
              <a:rPr lang="en-US" sz="2900" i="1" baseline="30000" dirty="0">
                <a:solidFill>
                  <a:srgbClr val="502800"/>
                </a:solidFill>
              </a:rPr>
              <a:t>rd</a:t>
            </a:r>
            <a:r>
              <a:rPr lang="en-US" sz="2900" i="1" dirty="0">
                <a:solidFill>
                  <a:srgbClr val="502800"/>
                </a:solidFill>
              </a:rPr>
              <a:t> time</a:t>
            </a:r>
          </a:p>
          <a:p>
            <a:pPr lvl="2"/>
            <a:r>
              <a:rPr lang="en-US" sz="2600" b="0" i="1" dirty="0">
                <a:solidFill>
                  <a:srgbClr val="502800"/>
                </a:solidFill>
                <a:effectLst/>
              </a:rPr>
              <a:t>It didn’t return</a:t>
            </a:r>
            <a:endParaRPr lang="en-US" sz="2600" i="1" dirty="0">
              <a:solidFill>
                <a:srgbClr val="502800"/>
              </a:solidFill>
            </a:endParaRPr>
          </a:p>
          <a:p>
            <a:pPr lvl="1"/>
            <a:r>
              <a:rPr lang="en-US" sz="2900" b="0" i="1" dirty="0">
                <a:solidFill>
                  <a:srgbClr val="502800"/>
                </a:solidFill>
                <a:effectLst/>
              </a:rPr>
              <a:t>In Noah</a:t>
            </a:r>
            <a:r>
              <a:rPr lang="en-US" sz="2900" i="1" dirty="0">
                <a:solidFill>
                  <a:srgbClr val="502800"/>
                </a:solidFill>
              </a:rPr>
              <a:t>’s 601</a:t>
            </a:r>
            <a:r>
              <a:rPr lang="en-US" sz="2900" i="1" baseline="30000" dirty="0">
                <a:solidFill>
                  <a:srgbClr val="502800"/>
                </a:solidFill>
              </a:rPr>
              <a:t>st</a:t>
            </a:r>
            <a:r>
              <a:rPr lang="en-US" sz="2900" i="1" dirty="0">
                <a:solidFill>
                  <a:srgbClr val="502800"/>
                </a:solidFill>
              </a:rPr>
              <a:t> year, 1</a:t>
            </a:r>
            <a:r>
              <a:rPr lang="en-US" sz="2900" i="1" baseline="30000" dirty="0">
                <a:solidFill>
                  <a:srgbClr val="502800"/>
                </a:solidFill>
              </a:rPr>
              <a:t>st</a:t>
            </a:r>
            <a:r>
              <a:rPr lang="en-US" sz="2900" i="1" dirty="0">
                <a:solidFill>
                  <a:srgbClr val="502800"/>
                </a:solidFill>
              </a:rPr>
              <a:t> month, 1</a:t>
            </a:r>
            <a:r>
              <a:rPr lang="en-US" sz="2900" i="1" baseline="30000" dirty="0">
                <a:solidFill>
                  <a:srgbClr val="502800"/>
                </a:solidFill>
              </a:rPr>
              <a:t>st</a:t>
            </a:r>
            <a:r>
              <a:rPr lang="en-US" sz="2900" i="1" dirty="0">
                <a:solidFill>
                  <a:srgbClr val="502800"/>
                </a:solidFill>
              </a:rPr>
              <a:t> day of the month, the waters were dried up from the earth</a:t>
            </a:r>
          </a:p>
          <a:p>
            <a:pPr lvl="2"/>
            <a:r>
              <a:rPr lang="en-US" sz="2600" b="0" i="1" dirty="0">
                <a:solidFill>
                  <a:srgbClr val="502800"/>
                </a:solidFill>
                <a:effectLst/>
              </a:rPr>
              <a:t>Noah removed the covering of the ark and looked</a:t>
            </a:r>
          </a:p>
          <a:p>
            <a:endParaRPr lang="en-US" sz="3200" b="0" i="0" dirty="0">
              <a:solidFill>
                <a:srgbClr val="000000"/>
              </a:solidFill>
              <a:effectLst/>
            </a:endParaRPr>
          </a:p>
          <a:p>
            <a:endParaRPr lang="en-US" sz="3200" i="1" dirty="0">
              <a:solidFill>
                <a:srgbClr val="502800"/>
              </a:solidFill>
              <a:effectLst/>
            </a:endParaRPr>
          </a:p>
        </p:txBody>
      </p:sp>
    </p:spTree>
    <p:extLst>
      <p:ext uri="{BB962C8B-B14F-4D97-AF65-F5344CB8AC3E}">
        <p14:creationId xmlns:p14="http://schemas.microsoft.com/office/powerpoint/2010/main" val="2454037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6C41E-F519-ECB1-5B37-A7BB591AE112}"/>
              </a:ext>
            </a:extLst>
          </p:cNvPr>
          <p:cNvSpPr>
            <a:spLocks noGrp="1"/>
          </p:cNvSpPr>
          <p:nvPr>
            <p:ph idx="1"/>
          </p:nvPr>
        </p:nvSpPr>
        <p:spPr>
          <a:xfrm>
            <a:off x="195309" y="1322773"/>
            <a:ext cx="8868792" cy="5433134"/>
          </a:xfrm>
        </p:spPr>
        <p:txBody>
          <a:bodyPr>
            <a:normAutofit/>
          </a:bodyPr>
          <a:lstStyle/>
          <a:p>
            <a:pPr marL="0" indent="0">
              <a:buNone/>
            </a:pPr>
            <a:r>
              <a:rPr lang="en-US" sz="3600" b="1" dirty="0">
                <a:solidFill>
                  <a:srgbClr val="502800"/>
                </a:solidFill>
              </a:rPr>
              <a:t>The Exodus From The Ark			</a:t>
            </a:r>
            <a:r>
              <a:rPr lang="en-US" sz="3600" b="1" dirty="0">
                <a:solidFill>
                  <a:srgbClr val="C00000"/>
                </a:solidFill>
              </a:rPr>
              <a:t>Gen 8</a:t>
            </a:r>
          </a:p>
          <a:p>
            <a:r>
              <a:rPr lang="en-US" sz="3200" i="1" dirty="0">
                <a:solidFill>
                  <a:srgbClr val="502800"/>
                </a:solidFill>
              </a:rPr>
              <a:t>In Noah’s 601</a:t>
            </a:r>
            <a:r>
              <a:rPr lang="en-US" sz="3200" i="1" baseline="30000" dirty="0">
                <a:solidFill>
                  <a:srgbClr val="502800"/>
                </a:solidFill>
              </a:rPr>
              <a:t>st</a:t>
            </a:r>
            <a:r>
              <a:rPr lang="en-US" sz="3200" i="1" dirty="0">
                <a:solidFill>
                  <a:srgbClr val="502800"/>
                </a:solidFill>
              </a:rPr>
              <a:t> year, 2</a:t>
            </a:r>
            <a:r>
              <a:rPr lang="en-US" sz="3200" i="1" baseline="30000" dirty="0">
                <a:solidFill>
                  <a:srgbClr val="502800"/>
                </a:solidFill>
              </a:rPr>
              <a:t>nd</a:t>
            </a:r>
            <a:r>
              <a:rPr lang="en-US" sz="3200" i="1" dirty="0">
                <a:solidFill>
                  <a:srgbClr val="502800"/>
                </a:solidFill>
              </a:rPr>
              <a:t> month, 27</a:t>
            </a:r>
            <a:r>
              <a:rPr lang="en-US" sz="3200" i="1" baseline="30000" dirty="0">
                <a:solidFill>
                  <a:srgbClr val="502800"/>
                </a:solidFill>
              </a:rPr>
              <a:t>th</a:t>
            </a:r>
            <a:r>
              <a:rPr lang="en-US" sz="3200" i="1" dirty="0">
                <a:solidFill>
                  <a:srgbClr val="502800"/>
                </a:solidFill>
              </a:rPr>
              <a:t> day of the month:</a:t>
            </a:r>
          </a:p>
          <a:p>
            <a:pPr lvl="1"/>
            <a:r>
              <a:rPr lang="en-US" sz="3200" b="0" i="1" dirty="0">
                <a:solidFill>
                  <a:srgbClr val="502800"/>
                </a:solidFill>
                <a:effectLst/>
              </a:rPr>
              <a:t>The earth was dry</a:t>
            </a:r>
          </a:p>
          <a:p>
            <a:pPr lvl="1"/>
            <a:r>
              <a:rPr lang="en-US" sz="3200" i="1" dirty="0">
                <a:solidFill>
                  <a:srgbClr val="502800"/>
                </a:solidFill>
              </a:rPr>
              <a:t>God told Noah for him and his family and the animals to leave the ark</a:t>
            </a:r>
          </a:p>
          <a:p>
            <a:pPr marL="342900" lvl="1" indent="0">
              <a:buNone/>
            </a:pPr>
            <a:endParaRPr lang="en-US" sz="2300" b="0" i="1" dirty="0">
              <a:solidFill>
                <a:srgbClr val="502800"/>
              </a:solidFill>
              <a:effectLst/>
            </a:endParaRPr>
          </a:p>
          <a:p>
            <a:endParaRPr lang="en-US" sz="3200" b="0" i="0" dirty="0">
              <a:solidFill>
                <a:srgbClr val="000000"/>
              </a:solidFill>
              <a:effectLst/>
            </a:endParaRPr>
          </a:p>
          <a:p>
            <a:endParaRPr lang="en-US" sz="3200" i="1" dirty="0">
              <a:solidFill>
                <a:srgbClr val="502800"/>
              </a:solidFill>
              <a:effectLst/>
            </a:endParaRPr>
          </a:p>
        </p:txBody>
      </p:sp>
    </p:spTree>
    <p:extLst>
      <p:ext uri="{BB962C8B-B14F-4D97-AF65-F5344CB8AC3E}">
        <p14:creationId xmlns:p14="http://schemas.microsoft.com/office/powerpoint/2010/main" val="268879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6C41E-F519-ECB1-5B37-A7BB591AE112}"/>
              </a:ext>
            </a:extLst>
          </p:cNvPr>
          <p:cNvSpPr>
            <a:spLocks noGrp="1"/>
          </p:cNvSpPr>
          <p:nvPr>
            <p:ph idx="1"/>
          </p:nvPr>
        </p:nvSpPr>
        <p:spPr>
          <a:xfrm>
            <a:off x="195309" y="1322773"/>
            <a:ext cx="8868792" cy="5433134"/>
          </a:xfrm>
        </p:spPr>
        <p:txBody>
          <a:bodyPr>
            <a:normAutofit/>
          </a:bodyPr>
          <a:lstStyle/>
          <a:p>
            <a:pPr marL="0" indent="0">
              <a:buNone/>
            </a:pPr>
            <a:r>
              <a:rPr lang="en-US" sz="3600" b="1" dirty="0">
                <a:solidFill>
                  <a:srgbClr val="502800"/>
                </a:solidFill>
              </a:rPr>
              <a:t>The Exodus From The Ark			</a:t>
            </a:r>
            <a:r>
              <a:rPr lang="en-US" sz="3600" b="1" dirty="0">
                <a:solidFill>
                  <a:srgbClr val="C00000"/>
                </a:solidFill>
              </a:rPr>
              <a:t>Gen 8</a:t>
            </a:r>
          </a:p>
          <a:p>
            <a:r>
              <a:rPr lang="en-US" sz="3200" i="1" dirty="0">
                <a:solidFill>
                  <a:srgbClr val="502800"/>
                </a:solidFill>
              </a:rPr>
              <a:t>Noah built an altar and made an offering:</a:t>
            </a:r>
          </a:p>
          <a:p>
            <a:pPr lvl="1"/>
            <a:r>
              <a:rPr lang="en-US" sz="3200" i="1" dirty="0">
                <a:solidFill>
                  <a:srgbClr val="502800"/>
                </a:solidFill>
              </a:rPr>
              <a:t>Of every clean animal</a:t>
            </a:r>
          </a:p>
          <a:p>
            <a:pPr lvl="1"/>
            <a:r>
              <a:rPr lang="en-US" sz="3200" i="1" dirty="0">
                <a:solidFill>
                  <a:srgbClr val="502800"/>
                </a:solidFill>
              </a:rPr>
              <a:t>Of every clean bird</a:t>
            </a:r>
          </a:p>
          <a:p>
            <a:r>
              <a:rPr lang="en-US" sz="3200" i="1" dirty="0">
                <a:solidFill>
                  <a:srgbClr val="502800"/>
                </a:solidFill>
              </a:rPr>
              <a:t>“And the Lord smelled a soothing aroma”</a:t>
            </a:r>
          </a:p>
          <a:p>
            <a:pPr marL="342900" lvl="1" indent="0">
              <a:buNone/>
            </a:pPr>
            <a:endParaRPr lang="en-US" sz="2300" b="0" i="1" dirty="0">
              <a:solidFill>
                <a:srgbClr val="502800"/>
              </a:solidFill>
              <a:effectLst/>
            </a:endParaRPr>
          </a:p>
          <a:p>
            <a:endParaRPr lang="en-US" sz="3200" b="0" i="0" dirty="0">
              <a:solidFill>
                <a:srgbClr val="000000"/>
              </a:solidFill>
              <a:effectLst/>
            </a:endParaRPr>
          </a:p>
          <a:p>
            <a:endParaRPr lang="en-US" sz="3200" i="1" dirty="0">
              <a:solidFill>
                <a:srgbClr val="502800"/>
              </a:solidFill>
              <a:effectLst/>
            </a:endParaRPr>
          </a:p>
        </p:txBody>
      </p:sp>
    </p:spTree>
    <p:extLst>
      <p:ext uri="{BB962C8B-B14F-4D97-AF65-F5344CB8AC3E}">
        <p14:creationId xmlns:p14="http://schemas.microsoft.com/office/powerpoint/2010/main" val="121697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6C41E-F519-ECB1-5B37-A7BB591AE112}"/>
              </a:ext>
            </a:extLst>
          </p:cNvPr>
          <p:cNvSpPr>
            <a:spLocks noGrp="1"/>
          </p:cNvSpPr>
          <p:nvPr>
            <p:ph idx="1"/>
          </p:nvPr>
        </p:nvSpPr>
        <p:spPr>
          <a:xfrm>
            <a:off x="195309" y="1322773"/>
            <a:ext cx="8868792" cy="5433134"/>
          </a:xfrm>
        </p:spPr>
        <p:txBody>
          <a:bodyPr>
            <a:normAutofit fontScale="70000" lnSpcReduction="20000"/>
          </a:bodyPr>
          <a:lstStyle/>
          <a:p>
            <a:pPr marL="0" indent="0">
              <a:buNone/>
            </a:pPr>
            <a:r>
              <a:rPr lang="en-US" sz="3600" b="1" dirty="0">
                <a:solidFill>
                  <a:srgbClr val="502800"/>
                </a:solidFill>
              </a:rPr>
              <a:t>The Exodus From The Ark			</a:t>
            </a:r>
            <a:r>
              <a:rPr lang="en-US" sz="3600" b="1" dirty="0">
                <a:solidFill>
                  <a:srgbClr val="C00000"/>
                </a:solidFill>
              </a:rPr>
              <a:t>Gen 8</a:t>
            </a:r>
          </a:p>
          <a:p>
            <a:r>
              <a:rPr lang="en-US" sz="4100" i="1" dirty="0">
                <a:solidFill>
                  <a:srgbClr val="502800"/>
                </a:solidFill>
              </a:rPr>
              <a:t>The Lord said in His heart:</a:t>
            </a:r>
          </a:p>
          <a:p>
            <a:pPr lvl="1"/>
            <a:r>
              <a:rPr lang="en-US" sz="4100" i="1" dirty="0">
                <a:solidFill>
                  <a:srgbClr val="502800"/>
                </a:solidFill>
              </a:rPr>
              <a:t>I will never again </a:t>
            </a:r>
            <a:r>
              <a:rPr lang="en-US" sz="4100" b="1" i="1" dirty="0">
                <a:solidFill>
                  <a:srgbClr val="502800"/>
                </a:solidFill>
              </a:rPr>
              <a:t>curse the ground </a:t>
            </a:r>
            <a:r>
              <a:rPr lang="en-US" sz="4100" i="1" dirty="0">
                <a:solidFill>
                  <a:srgbClr val="502800"/>
                </a:solidFill>
              </a:rPr>
              <a:t>for man’s sake (even though his heart is evil)</a:t>
            </a:r>
          </a:p>
          <a:p>
            <a:pPr lvl="1"/>
            <a:r>
              <a:rPr lang="en-US" sz="4100" i="1" dirty="0">
                <a:solidFill>
                  <a:srgbClr val="502800"/>
                </a:solidFill>
              </a:rPr>
              <a:t>I will never again destroy every living thing as I have done</a:t>
            </a:r>
          </a:p>
          <a:p>
            <a:pPr lvl="1"/>
            <a:r>
              <a:rPr lang="en-US" sz="4100" i="1" dirty="0">
                <a:solidFill>
                  <a:srgbClr val="502800"/>
                </a:solidFill>
              </a:rPr>
              <a:t>While earth remains these will not cease:</a:t>
            </a:r>
          </a:p>
          <a:p>
            <a:pPr lvl="2"/>
            <a:r>
              <a:rPr lang="en-US" sz="4100" i="1" dirty="0">
                <a:solidFill>
                  <a:srgbClr val="502800"/>
                </a:solidFill>
              </a:rPr>
              <a:t>Seedtime</a:t>
            </a:r>
          </a:p>
          <a:p>
            <a:pPr lvl="2"/>
            <a:r>
              <a:rPr lang="en-US" sz="4100" i="1" dirty="0">
                <a:solidFill>
                  <a:srgbClr val="502800"/>
                </a:solidFill>
              </a:rPr>
              <a:t>Harvest</a:t>
            </a:r>
          </a:p>
          <a:p>
            <a:pPr lvl="2"/>
            <a:r>
              <a:rPr lang="en-US" sz="4100" i="1" dirty="0">
                <a:solidFill>
                  <a:srgbClr val="502800"/>
                </a:solidFill>
              </a:rPr>
              <a:t>Cold</a:t>
            </a:r>
          </a:p>
          <a:p>
            <a:pPr lvl="2"/>
            <a:r>
              <a:rPr lang="en-US" sz="4100" i="1" dirty="0">
                <a:solidFill>
                  <a:srgbClr val="502800"/>
                </a:solidFill>
              </a:rPr>
              <a:t>Heat</a:t>
            </a:r>
          </a:p>
          <a:p>
            <a:pPr lvl="2"/>
            <a:r>
              <a:rPr lang="en-US" sz="4100" i="1" dirty="0">
                <a:solidFill>
                  <a:srgbClr val="502800"/>
                </a:solidFill>
              </a:rPr>
              <a:t>Winter</a:t>
            </a:r>
          </a:p>
          <a:p>
            <a:pPr lvl="2"/>
            <a:r>
              <a:rPr lang="en-US" sz="4100" i="1" dirty="0">
                <a:solidFill>
                  <a:srgbClr val="502800"/>
                </a:solidFill>
              </a:rPr>
              <a:t>Summer</a:t>
            </a:r>
          </a:p>
          <a:p>
            <a:pPr lvl="2"/>
            <a:r>
              <a:rPr lang="en-US" sz="4100" i="1" dirty="0">
                <a:solidFill>
                  <a:srgbClr val="502800"/>
                </a:solidFill>
              </a:rPr>
              <a:t>Day</a:t>
            </a:r>
          </a:p>
          <a:p>
            <a:pPr lvl="2"/>
            <a:r>
              <a:rPr lang="en-US" sz="4100" i="1" dirty="0">
                <a:solidFill>
                  <a:srgbClr val="502800"/>
                </a:solidFill>
              </a:rPr>
              <a:t>Night</a:t>
            </a:r>
          </a:p>
          <a:p>
            <a:pPr marL="342900" lvl="1" indent="0">
              <a:buNone/>
            </a:pPr>
            <a:endParaRPr lang="en-US" sz="2300" b="0" i="1" dirty="0">
              <a:solidFill>
                <a:srgbClr val="502800"/>
              </a:solidFill>
              <a:effectLst/>
            </a:endParaRPr>
          </a:p>
          <a:p>
            <a:endParaRPr lang="en-US" sz="3200" b="0" i="0" dirty="0">
              <a:solidFill>
                <a:srgbClr val="000000"/>
              </a:solidFill>
              <a:effectLst/>
            </a:endParaRPr>
          </a:p>
          <a:p>
            <a:endParaRPr lang="en-US" sz="3200" i="1" dirty="0">
              <a:solidFill>
                <a:srgbClr val="502800"/>
              </a:solidFill>
              <a:effectLst/>
            </a:endParaRPr>
          </a:p>
        </p:txBody>
      </p:sp>
    </p:spTree>
    <p:extLst>
      <p:ext uri="{BB962C8B-B14F-4D97-AF65-F5344CB8AC3E}">
        <p14:creationId xmlns:p14="http://schemas.microsoft.com/office/powerpoint/2010/main" val="337747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6C41E-F519-ECB1-5B37-A7BB591AE112}"/>
              </a:ext>
            </a:extLst>
          </p:cNvPr>
          <p:cNvSpPr>
            <a:spLocks noGrp="1"/>
          </p:cNvSpPr>
          <p:nvPr>
            <p:ph idx="1"/>
          </p:nvPr>
        </p:nvSpPr>
        <p:spPr>
          <a:xfrm>
            <a:off x="195309" y="1322773"/>
            <a:ext cx="8868792" cy="5433134"/>
          </a:xfrm>
        </p:spPr>
        <p:txBody>
          <a:bodyPr>
            <a:normAutofit/>
          </a:bodyPr>
          <a:lstStyle/>
          <a:p>
            <a:pPr marL="0" indent="0">
              <a:buNone/>
            </a:pPr>
            <a:r>
              <a:rPr lang="en-US" sz="3600" b="1" dirty="0">
                <a:solidFill>
                  <a:srgbClr val="502800"/>
                </a:solidFill>
              </a:rPr>
              <a:t>The Exodus From The Ark			</a:t>
            </a:r>
            <a:r>
              <a:rPr lang="en-US" sz="3600" b="1" dirty="0">
                <a:solidFill>
                  <a:srgbClr val="C00000"/>
                </a:solidFill>
              </a:rPr>
              <a:t>Gen 8</a:t>
            </a:r>
          </a:p>
          <a:p>
            <a:r>
              <a:rPr lang="en-US" sz="3200" i="1" dirty="0">
                <a:solidFill>
                  <a:srgbClr val="502800"/>
                </a:solidFill>
              </a:rPr>
              <a:t>To Adam - </a:t>
            </a:r>
            <a:r>
              <a:rPr lang="en-US" sz="3200" b="1" i="0" dirty="0">
                <a:solidFill>
                  <a:srgbClr val="000000"/>
                </a:solidFill>
                <a:effectLst/>
              </a:rPr>
              <a:t>Cursed</a:t>
            </a:r>
            <a:r>
              <a:rPr lang="en-US" sz="3200" b="0" i="0" dirty="0">
                <a:solidFill>
                  <a:srgbClr val="000000"/>
                </a:solidFill>
                <a:effectLst/>
              </a:rPr>
              <a:t> </a:t>
            </a:r>
            <a:r>
              <a:rPr lang="en-US" sz="3200" b="0" i="1" dirty="0">
                <a:solidFill>
                  <a:srgbClr val="000000"/>
                </a:solidFill>
                <a:effectLst/>
              </a:rPr>
              <a:t>is</a:t>
            </a:r>
            <a:r>
              <a:rPr lang="en-US" sz="3200" b="0" i="0" dirty="0">
                <a:solidFill>
                  <a:srgbClr val="000000"/>
                </a:solidFill>
                <a:effectLst/>
              </a:rPr>
              <a:t> the </a:t>
            </a:r>
            <a:r>
              <a:rPr lang="en-US" sz="3200" b="1" i="0" dirty="0">
                <a:solidFill>
                  <a:srgbClr val="000000"/>
                </a:solidFill>
                <a:effectLst/>
              </a:rPr>
              <a:t>ground</a:t>
            </a:r>
            <a:r>
              <a:rPr lang="en-US" sz="3200" b="0" i="0" dirty="0">
                <a:solidFill>
                  <a:srgbClr val="000000"/>
                </a:solidFill>
                <a:effectLst/>
              </a:rPr>
              <a:t> for your sake </a:t>
            </a:r>
            <a:r>
              <a:rPr lang="en-US" sz="3200" b="0" i="0" dirty="0">
                <a:solidFill>
                  <a:srgbClr val="FF0000"/>
                </a:solidFill>
                <a:effectLst/>
              </a:rPr>
              <a:t>Gen 3:17</a:t>
            </a:r>
            <a:endParaRPr lang="en-US" sz="3200" i="1" dirty="0">
              <a:solidFill>
                <a:srgbClr val="FF0000"/>
              </a:solidFill>
            </a:endParaRPr>
          </a:p>
          <a:p>
            <a:r>
              <a:rPr lang="en-US" sz="3200" i="1" dirty="0">
                <a:solidFill>
                  <a:srgbClr val="502800"/>
                </a:solidFill>
              </a:rPr>
              <a:t>To Cain - </a:t>
            </a:r>
            <a:r>
              <a:rPr lang="en-US" sz="3200" b="0" i="0" dirty="0">
                <a:solidFill>
                  <a:srgbClr val="000000"/>
                </a:solidFill>
                <a:effectLst/>
              </a:rPr>
              <a:t>When you till the ground, it shall no longer yield its strength to you. </a:t>
            </a:r>
            <a:r>
              <a:rPr lang="en-US" sz="3200" b="0" i="0" dirty="0">
                <a:solidFill>
                  <a:srgbClr val="FF0000"/>
                </a:solidFill>
                <a:effectLst/>
              </a:rPr>
              <a:t>Gen 4:12</a:t>
            </a:r>
            <a:endParaRPr lang="en-US" sz="3200" i="1" dirty="0">
              <a:solidFill>
                <a:srgbClr val="FF0000"/>
              </a:solidFill>
            </a:endParaRPr>
          </a:p>
          <a:p>
            <a:r>
              <a:rPr lang="en-US" sz="3200" b="0" i="0" dirty="0">
                <a:solidFill>
                  <a:srgbClr val="000000"/>
                </a:solidFill>
                <a:effectLst/>
              </a:rPr>
              <a:t>Lamech said - And he called his name Noah, saying, “This </a:t>
            </a:r>
            <a:r>
              <a:rPr lang="en-US" sz="3200" b="0" i="1" dirty="0">
                <a:solidFill>
                  <a:srgbClr val="000000"/>
                </a:solidFill>
                <a:effectLst/>
              </a:rPr>
              <a:t>one</a:t>
            </a:r>
            <a:r>
              <a:rPr lang="en-US" sz="3200" b="0" i="0" dirty="0">
                <a:solidFill>
                  <a:srgbClr val="000000"/>
                </a:solidFill>
                <a:effectLst/>
              </a:rPr>
              <a:t> will comfort us concerning our work and the toil of our hands, because of the </a:t>
            </a:r>
            <a:r>
              <a:rPr lang="en-US" sz="3200" b="1" i="0" dirty="0">
                <a:solidFill>
                  <a:srgbClr val="000000"/>
                </a:solidFill>
                <a:effectLst/>
              </a:rPr>
              <a:t>ground</a:t>
            </a:r>
            <a:r>
              <a:rPr lang="en-US" sz="3200" b="0" i="0" dirty="0">
                <a:solidFill>
                  <a:srgbClr val="000000"/>
                </a:solidFill>
                <a:effectLst/>
              </a:rPr>
              <a:t> which the </a:t>
            </a:r>
            <a:r>
              <a:rPr lang="en-US" sz="3200" b="0" i="0" cap="small" dirty="0">
                <a:solidFill>
                  <a:srgbClr val="000000"/>
                </a:solidFill>
                <a:effectLst/>
              </a:rPr>
              <a:t>Lord</a:t>
            </a:r>
            <a:r>
              <a:rPr lang="en-US" sz="3200" b="0" i="0" dirty="0">
                <a:solidFill>
                  <a:srgbClr val="000000"/>
                </a:solidFill>
                <a:effectLst/>
              </a:rPr>
              <a:t> has </a:t>
            </a:r>
            <a:r>
              <a:rPr lang="en-US" sz="3200" b="1" i="0" dirty="0">
                <a:solidFill>
                  <a:srgbClr val="000000"/>
                </a:solidFill>
                <a:effectLst/>
              </a:rPr>
              <a:t>curse</a:t>
            </a:r>
            <a:r>
              <a:rPr lang="en-US" sz="3200" b="0" i="0" dirty="0">
                <a:solidFill>
                  <a:srgbClr val="000000"/>
                </a:solidFill>
                <a:effectLst/>
              </a:rPr>
              <a:t>d.” </a:t>
            </a:r>
            <a:r>
              <a:rPr lang="en-US" sz="3200" b="0" i="0" dirty="0">
                <a:solidFill>
                  <a:srgbClr val="FF0000"/>
                </a:solidFill>
                <a:effectLst/>
              </a:rPr>
              <a:t>Gen 5:29</a:t>
            </a:r>
            <a:endParaRPr lang="en-US" sz="3200" i="1" dirty="0">
              <a:solidFill>
                <a:srgbClr val="FF0000"/>
              </a:solidFill>
            </a:endParaRPr>
          </a:p>
          <a:p>
            <a:pPr marL="342900" lvl="1" indent="0">
              <a:buNone/>
            </a:pPr>
            <a:endParaRPr lang="en-US" sz="2300" b="0" i="1" dirty="0">
              <a:solidFill>
                <a:srgbClr val="502800"/>
              </a:solidFill>
              <a:effectLst/>
            </a:endParaRPr>
          </a:p>
          <a:p>
            <a:endParaRPr lang="en-US" sz="3200" b="0" i="0" dirty="0">
              <a:solidFill>
                <a:srgbClr val="000000"/>
              </a:solidFill>
              <a:effectLst/>
            </a:endParaRPr>
          </a:p>
          <a:p>
            <a:endParaRPr lang="en-US" sz="3200" i="1" dirty="0">
              <a:solidFill>
                <a:srgbClr val="502800"/>
              </a:solidFill>
              <a:effectLst/>
            </a:endParaRPr>
          </a:p>
        </p:txBody>
      </p:sp>
    </p:spTree>
    <p:extLst>
      <p:ext uri="{BB962C8B-B14F-4D97-AF65-F5344CB8AC3E}">
        <p14:creationId xmlns:p14="http://schemas.microsoft.com/office/powerpoint/2010/main" val="216148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F6175E-EA91-50B9-4E0E-E61790975C30}"/>
              </a:ext>
            </a:extLst>
          </p:cNvPr>
          <p:cNvSpPr/>
          <p:nvPr/>
        </p:nvSpPr>
        <p:spPr>
          <a:xfrm>
            <a:off x="0" y="857250"/>
            <a:ext cx="9144000" cy="51435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id="{041BC2DE-1B65-92BF-96CC-64DCFA1D0B9E}"/>
              </a:ext>
            </a:extLst>
          </p:cNvPr>
          <p:cNvSpPr txBox="1"/>
          <p:nvPr/>
        </p:nvSpPr>
        <p:spPr>
          <a:xfrm>
            <a:off x="251460" y="971550"/>
            <a:ext cx="5097780" cy="461665"/>
          </a:xfrm>
          <a:prstGeom prst="rect">
            <a:avLst/>
          </a:prstGeom>
          <a:noFill/>
        </p:spPr>
        <p:txBody>
          <a:bodyPr wrap="square" rtlCol="0">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Time Line For Noah In The Ark</a:t>
            </a:r>
          </a:p>
        </p:txBody>
      </p:sp>
      <p:sp>
        <p:nvSpPr>
          <p:cNvPr id="4" name="TextBox 3">
            <a:extLst>
              <a:ext uri="{FF2B5EF4-FFF2-40B4-BE49-F238E27FC236}">
                <a16:creationId xmlns:a16="http://schemas.microsoft.com/office/drawing/2014/main" id="{F4D35F2A-CC1E-8CDE-69DF-0BBD1314AF6F}"/>
              </a:ext>
            </a:extLst>
          </p:cNvPr>
          <p:cNvSpPr txBox="1"/>
          <p:nvPr/>
        </p:nvSpPr>
        <p:spPr>
          <a:xfrm>
            <a:off x="335280" y="1489710"/>
            <a:ext cx="8404860" cy="4547399"/>
          </a:xfrm>
          <a:prstGeom prst="rect">
            <a:avLst/>
          </a:prstGeom>
          <a:noFill/>
        </p:spPr>
        <p:txBody>
          <a:bodyPr wrap="square" rtlCol="0">
            <a:spAutoFit/>
          </a:bodyPr>
          <a:lstStyle/>
          <a:p>
            <a:pPr marL="342900" indent="-342900">
              <a:spcAft>
                <a:spcPts val="450"/>
              </a:spcAft>
              <a:buFont typeface="Wingdings" panose="05000000000000000000" pitchFamily="2" charset="2"/>
              <a:buChar char="§"/>
            </a:pPr>
            <a:r>
              <a:rPr lang="en-US" b="1" dirty="0"/>
              <a:t>Noah, his family &amp; all the animals entered the ark      </a:t>
            </a:r>
            <a:r>
              <a:rPr lang="en-US" b="1" dirty="0">
                <a:solidFill>
                  <a:srgbClr val="A50021"/>
                </a:solidFill>
              </a:rPr>
              <a:t>7:10-13 				</a:t>
            </a:r>
            <a:r>
              <a:rPr lang="en-US" b="1" i="1" dirty="0"/>
              <a:t>(600th year, 2nd month, 17th day)</a:t>
            </a:r>
          </a:p>
          <a:p>
            <a:pPr marL="342900" indent="-342900">
              <a:spcAft>
                <a:spcPts val="450"/>
              </a:spcAft>
              <a:buFont typeface="Wingdings" panose="05000000000000000000" pitchFamily="2" charset="2"/>
              <a:buChar char="§"/>
            </a:pPr>
            <a:r>
              <a:rPr lang="en-US" b="1" dirty="0"/>
              <a:t>Solid rain &amp; flooding for 40 days &amp; night    </a:t>
            </a:r>
            <a:r>
              <a:rPr lang="en-US" b="1" dirty="0">
                <a:solidFill>
                  <a:srgbClr val="A50021"/>
                </a:solidFill>
              </a:rPr>
              <a:t>7:12</a:t>
            </a:r>
          </a:p>
          <a:p>
            <a:pPr marL="342900" indent="-342900">
              <a:spcAft>
                <a:spcPts val="450"/>
              </a:spcAft>
              <a:buFont typeface="Wingdings" panose="05000000000000000000" pitchFamily="2" charset="2"/>
              <a:buChar char="§"/>
            </a:pPr>
            <a:r>
              <a:rPr lang="en-US" b="1" dirty="0"/>
              <a:t>Water prevailed for 150 days after the rain/floods stopped    </a:t>
            </a:r>
            <a:r>
              <a:rPr lang="en-US" b="1" dirty="0">
                <a:solidFill>
                  <a:srgbClr val="A50021"/>
                </a:solidFill>
              </a:rPr>
              <a:t>7:24</a:t>
            </a:r>
          </a:p>
          <a:p>
            <a:pPr marL="342900" indent="-342900">
              <a:spcAft>
                <a:spcPts val="450"/>
              </a:spcAft>
              <a:buFont typeface="Wingdings" panose="05000000000000000000" pitchFamily="2" charset="2"/>
              <a:buChar char="§"/>
            </a:pPr>
            <a:r>
              <a:rPr lang="en-US" b="1" dirty="0"/>
              <a:t>Waters began decreasing at the end of the 150 days    </a:t>
            </a:r>
            <a:r>
              <a:rPr lang="en-US" b="1" dirty="0">
                <a:solidFill>
                  <a:srgbClr val="A50021"/>
                </a:solidFill>
              </a:rPr>
              <a:t>8:3</a:t>
            </a:r>
          </a:p>
          <a:p>
            <a:pPr marL="342900" indent="-342900">
              <a:spcAft>
                <a:spcPts val="450"/>
              </a:spcAft>
              <a:buFont typeface="Wingdings" panose="05000000000000000000" pitchFamily="2" charset="2"/>
              <a:buChar char="§"/>
            </a:pPr>
            <a:r>
              <a:rPr lang="en-US" b="1" dirty="0"/>
              <a:t>Ark rested on Ararat    </a:t>
            </a:r>
            <a:r>
              <a:rPr lang="en-US" b="1" dirty="0">
                <a:solidFill>
                  <a:srgbClr val="A50021"/>
                </a:solidFill>
              </a:rPr>
              <a:t>8:4 </a:t>
            </a:r>
            <a:r>
              <a:rPr lang="en-US" b="1" dirty="0"/>
              <a:t>   </a:t>
            </a:r>
            <a:r>
              <a:rPr lang="en-US" b="1" i="1" dirty="0"/>
              <a:t>(600th year, 7th month, 17th day)</a:t>
            </a:r>
          </a:p>
          <a:p>
            <a:pPr marL="342900" indent="-342900">
              <a:spcAft>
                <a:spcPts val="450"/>
              </a:spcAft>
              <a:buFont typeface="Wingdings" panose="05000000000000000000" pitchFamily="2" charset="2"/>
              <a:buChar char="§"/>
            </a:pPr>
            <a:r>
              <a:rPr lang="en-US" b="1" dirty="0"/>
              <a:t>Mountain tops visible    </a:t>
            </a:r>
            <a:r>
              <a:rPr lang="en-US" b="1" dirty="0">
                <a:solidFill>
                  <a:srgbClr val="A50021"/>
                </a:solidFill>
              </a:rPr>
              <a:t>8:5 </a:t>
            </a:r>
            <a:r>
              <a:rPr lang="en-US" b="1" dirty="0"/>
              <a:t>   </a:t>
            </a:r>
            <a:r>
              <a:rPr lang="en-US" b="1" i="1" dirty="0"/>
              <a:t>(600th year, 10th month, 1st day)</a:t>
            </a:r>
          </a:p>
          <a:p>
            <a:pPr marL="342900" indent="-342900">
              <a:spcAft>
                <a:spcPts val="450"/>
              </a:spcAft>
              <a:buFont typeface="Wingdings" panose="05000000000000000000" pitchFamily="2" charset="2"/>
              <a:buChar char="§"/>
            </a:pPr>
            <a:r>
              <a:rPr lang="en-US" b="1" dirty="0"/>
              <a:t>Noah opened the window, releasing a dove &amp; raven    </a:t>
            </a:r>
            <a:r>
              <a:rPr lang="en-US" b="1" dirty="0">
                <a:solidFill>
                  <a:srgbClr val="A50021"/>
                </a:solidFill>
              </a:rPr>
              <a:t>8:6-12	</a:t>
            </a:r>
            <a:r>
              <a:rPr lang="en-US" b="1" dirty="0"/>
              <a:t>		  	</a:t>
            </a:r>
            <a:r>
              <a:rPr lang="en-US" b="1" i="1" dirty="0"/>
              <a:t>(600th year, 11th month, 11th day)</a:t>
            </a:r>
          </a:p>
          <a:p>
            <a:pPr marL="342900" indent="-342900">
              <a:spcAft>
                <a:spcPts val="450"/>
              </a:spcAft>
              <a:buFont typeface="Wingdings" panose="05000000000000000000" pitchFamily="2" charset="2"/>
              <a:buChar char="§"/>
            </a:pPr>
            <a:r>
              <a:rPr lang="en-US" b="1" dirty="0"/>
              <a:t>Noah removed the ark’s covering… the earth was dry    </a:t>
            </a:r>
            <a:r>
              <a:rPr lang="en-US" b="1" dirty="0">
                <a:solidFill>
                  <a:srgbClr val="A50021"/>
                </a:solidFill>
              </a:rPr>
              <a:t>8:13	</a:t>
            </a:r>
            <a:r>
              <a:rPr lang="en-US" b="1" dirty="0"/>
              <a:t>				</a:t>
            </a:r>
            <a:r>
              <a:rPr lang="en-US" b="1" i="1" dirty="0"/>
              <a:t>(601st year, 1st month, 1st day)</a:t>
            </a:r>
          </a:p>
          <a:p>
            <a:pPr marL="342900" indent="-342900">
              <a:spcAft>
                <a:spcPts val="450"/>
              </a:spcAft>
              <a:buFont typeface="Wingdings" panose="05000000000000000000" pitchFamily="2" charset="2"/>
              <a:buChar char="§"/>
            </a:pPr>
            <a:r>
              <a:rPr lang="en-US" b="1" dirty="0"/>
              <a:t>Noah, his family, &amp; all the animals came out of the ark    </a:t>
            </a:r>
            <a:r>
              <a:rPr lang="en-US" b="1" dirty="0">
                <a:solidFill>
                  <a:srgbClr val="A50021"/>
                </a:solidFill>
              </a:rPr>
              <a:t>8:14-18</a:t>
            </a:r>
            <a:r>
              <a:rPr lang="en-US" b="1" dirty="0"/>
              <a:t>				</a:t>
            </a:r>
            <a:r>
              <a:rPr lang="en-US" b="1" i="1" dirty="0"/>
              <a:t>(601st year, 2nd month, 27th day)</a:t>
            </a:r>
          </a:p>
          <a:p>
            <a:pPr marL="342900" indent="-342900">
              <a:spcAft>
                <a:spcPts val="450"/>
              </a:spcAft>
              <a:buFont typeface="Wingdings" panose="05000000000000000000" pitchFamily="2" charset="2"/>
              <a:buChar char="§"/>
            </a:pPr>
            <a:r>
              <a:rPr lang="en-US" b="1" dirty="0">
                <a:latin typeface="Tahoma" panose="020B0604030504040204" pitchFamily="34" charset="0"/>
                <a:ea typeface="Tahoma" panose="020B0604030504040204" pitchFamily="34" charset="0"/>
                <a:cs typeface="Tahoma" panose="020B0604030504040204" pitchFamily="34" charset="0"/>
              </a:rPr>
              <a:t>Noah in the ark for 1 year, 10 days</a:t>
            </a:r>
          </a:p>
        </p:txBody>
      </p:sp>
    </p:spTree>
    <p:extLst>
      <p:ext uri="{BB962C8B-B14F-4D97-AF65-F5344CB8AC3E}">
        <p14:creationId xmlns:p14="http://schemas.microsoft.com/office/powerpoint/2010/main" val="1492980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6C41E-F519-ECB1-5B37-A7BB591AE112}"/>
              </a:ext>
            </a:extLst>
          </p:cNvPr>
          <p:cNvSpPr>
            <a:spLocks noGrp="1"/>
          </p:cNvSpPr>
          <p:nvPr>
            <p:ph idx="1"/>
          </p:nvPr>
        </p:nvSpPr>
        <p:spPr>
          <a:xfrm>
            <a:off x="221942" y="1296140"/>
            <a:ext cx="8833281" cy="5424256"/>
          </a:xfrm>
        </p:spPr>
        <p:txBody>
          <a:bodyPr>
            <a:normAutofit/>
          </a:bodyPr>
          <a:lstStyle/>
          <a:p>
            <a:pPr marL="0" indent="0">
              <a:buNone/>
            </a:pPr>
            <a:r>
              <a:rPr lang="en-US" sz="3600" b="1" dirty="0">
                <a:solidFill>
                  <a:srgbClr val="502800"/>
                </a:solidFill>
              </a:rPr>
              <a:t>Creation Days </a:t>
            </a:r>
          </a:p>
          <a:p>
            <a:pPr marL="0" indent="0">
              <a:buNone/>
            </a:pPr>
            <a:r>
              <a:rPr lang="en-US" sz="3200" b="1" dirty="0"/>
              <a:t>Day 1 – Light</a:t>
            </a:r>
          </a:p>
          <a:p>
            <a:pPr marL="0" indent="0">
              <a:buNone/>
            </a:pPr>
            <a:r>
              <a:rPr lang="en-US" sz="3200" b="1" dirty="0"/>
              <a:t>Day 2 – Firmament</a:t>
            </a:r>
          </a:p>
          <a:p>
            <a:pPr marL="0" indent="0">
              <a:buNone/>
            </a:pPr>
            <a:r>
              <a:rPr lang="en-US" sz="3200" b="1" dirty="0"/>
              <a:t>Day 3 – Land, Sea, and Plants</a:t>
            </a:r>
          </a:p>
          <a:p>
            <a:pPr marL="0" indent="0">
              <a:buNone/>
            </a:pPr>
            <a:r>
              <a:rPr lang="en-US" sz="3200" b="1" dirty="0"/>
              <a:t>Day 4 – Sun, Moon, and Stars</a:t>
            </a:r>
          </a:p>
          <a:p>
            <a:pPr marL="0" indent="0">
              <a:buNone/>
            </a:pPr>
            <a:r>
              <a:rPr lang="en-US" sz="3200" b="1" dirty="0"/>
              <a:t>Day 5 – Sea Creatures and Birds</a:t>
            </a:r>
          </a:p>
          <a:p>
            <a:pPr marL="0" indent="0">
              <a:buNone/>
            </a:pPr>
            <a:r>
              <a:rPr lang="en-US" sz="3200" b="1" dirty="0"/>
              <a:t>Day 6 – Land Animals and Mankind</a:t>
            </a:r>
          </a:p>
          <a:p>
            <a:pPr marL="0" indent="0">
              <a:buNone/>
            </a:pPr>
            <a:r>
              <a:rPr lang="en-US" sz="3200" b="1" dirty="0"/>
              <a:t>Day 7 – God Rested</a:t>
            </a:r>
          </a:p>
        </p:txBody>
      </p:sp>
    </p:spTree>
    <p:extLst>
      <p:ext uri="{BB962C8B-B14F-4D97-AF65-F5344CB8AC3E}">
        <p14:creationId xmlns:p14="http://schemas.microsoft.com/office/powerpoint/2010/main" val="221372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6C41E-F519-ECB1-5B37-A7BB591AE112}"/>
              </a:ext>
            </a:extLst>
          </p:cNvPr>
          <p:cNvSpPr>
            <a:spLocks noGrp="1"/>
          </p:cNvSpPr>
          <p:nvPr>
            <p:ph idx="1"/>
          </p:nvPr>
        </p:nvSpPr>
        <p:spPr>
          <a:xfrm>
            <a:off x="195309" y="1322773"/>
            <a:ext cx="8868792" cy="5433134"/>
          </a:xfrm>
        </p:spPr>
        <p:txBody>
          <a:bodyPr>
            <a:normAutofit/>
          </a:bodyPr>
          <a:lstStyle/>
          <a:p>
            <a:pPr marL="0" indent="0">
              <a:buNone/>
            </a:pPr>
            <a:r>
              <a:rPr lang="en-US" sz="3600" b="1" dirty="0">
                <a:solidFill>
                  <a:srgbClr val="502800"/>
                </a:solidFill>
              </a:rPr>
              <a:t>Life After The Flood			</a:t>
            </a:r>
            <a:r>
              <a:rPr lang="en-US" sz="3600" b="1" dirty="0">
                <a:solidFill>
                  <a:srgbClr val="C00000"/>
                </a:solidFill>
              </a:rPr>
              <a:t>Gen 9</a:t>
            </a:r>
          </a:p>
          <a:p>
            <a:r>
              <a:rPr lang="en-US" sz="3200" i="1" dirty="0">
                <a:solidFill>
                  <a:srgbClr val="502800"/>
                </a:solidFill>
              </a:rPr>
              <a:t>God told Noah and his sons:</a:t>
            </a:r>
          </a:p>
          <a:p>
            <a:pPr lvl="1"/>
            <a:r>
              <a:rPr lang="en-US" sz="3200" i="1" dirty="0">
                <a:solidFill>
                  <a:srgbClr val="502800"/>
                </a:solidFill>
              </a:rPr>
              <a:t>“Be fruitful and multiply, and fill the earth”</a:t>
            </a:r>
          </a:p>
          <a:p>
            <a:pPr lvl="1"/>
            <a:r>
              <a:rPr lang="en-US" sz="3200" i="1" dirty="0">
                <a:solidFill>
                  <a:srgbClr val="502800"/>
                </a:solidFill>
              </a:rPr>
              <a:t>The dread of you shall be on all animals</a:t>
            </a:r>
          </a:p>
          <a:p>
            <a:pPr lvl="1"/>
            <a:r>
              <a:rPr lang="en-US" sz="3200" i="1" dirty="0">
                <a:solidFill>
                  <a:srgbClr val="502800"/>
                </a:solidFill>
              </a:rPr>
              <a:t>Animals are food just like herbs</a:t>
            </a:r>
          </a:p>
          <a:p>
            <a:pPr lvl="1"/>
            <a:r>
              <a:rPr lang="en-US" sz="3200" i="1" dirty="0">
                <a:solidFill>
                  <a:srgbClr val="502800"/>
                </a:solidFill>
              </a:rPr>
              <a:t>Don’t eat blood</a:t>
            </a:r>
          </a:p>
          <a:p>
            <a:pPr lvl="1"/>
            <a:r>
              <a:rPr lang="en-US" sz="3200" i="1" dirty="0">
                <a:solidFill>
                  <a:srgbClr val="502800"/>
                </a:solidFill>
              </a:rPr>
              <a:t>“Whoever sheds man’s blood, By man his blood shall be shed”</a:t>
            </a:r>
          </a:p>
          <a:p>
            <a:pPr lvl="1"/>
            <a:r>
              <a:rPr lang="en-US" sz="3200" i="1" dirty="0">
                <a:solidFill>
                  <a:srgbClr val="502800"/>
                </a:solidFill>
              </a:rPr>
              <a:t>He made a covenant to never destroy the earth by flood again</a:t>
            </a:r>
          </a:p>
          <a:p>
            <a:pPr lvl="1"/>
            <a:r>
              <a:rPr lang="en-US" sz="3200" i="1" dirty="0">
                <a:solidFill>
                  <a:srgbClr val="502800"/>
                </a:solidFill>
              </a:rPr>
              <a:t>The rainbow is a sign of that covenant</a:t>
            </a:r>
          </a:p>
          <a:p>
            <a:pPr marL="342900" lvl="1" indent="0">
              <a:buNone/>
            </a:pPr>
            <a:endParaRPr lang="en-US" sz="2300" b="0" i="1" dirty="0">
              <a:solidFill>
                <a:srgbClr val="502800"/>
              </a:solidFill>
              <a:effectLst/>
            </a:endParaRPr>
          </a:p>
          <a:p>
            <a:endParaRPr lang="en-US" sz="3200" b="0" i="0" dirty="0">
              <a:solidFill>
                <a:srgbClr val="000000"/>
              </a:solidFill>
              <a:effectLst/>
            </a:endParaRPr>
          </a:p>
          <a:p>
            <a:endParaRPr lang="en-US" sz="3200" i="1" dirty="0">
              <a:solidFill>
                <a:srgbClr val="502800"/>
              </a:solidFill>
              <a:effectLst/>
            </a:endParaRPr>
          </a:p>
        </p:txBody>
      </p:sp>
    </p:spTree>
    <p:extLst>
      <p:ext uri="{BB962C8B-B14F-4D97-AF65-F5344CB8AC3E}">
        <p14:creationId xmlns:p14="http://schemas.microsoft.com/office/powerpoint/2010/main" val="67791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e the source image">
            <a:extLst>
              <a:ext uri="{FF2B5EF4-FFF2-40B4-BE49-F238E27FC236}">
                <a16:creationId xmlns:a16="http://schemas.microsoft.com/office/drawing/2014/main" id="{CC649975-B9BA-EFDB-8F51-469C610037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0730"/>
            <a:ext cx="9144000" cy="5677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937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6C41E-F519-ECB1-5B37-A7BB591AE112}"/>
              </a:ext>
            </a:extLst>
          </p:cNvPr>
          <p:cNvSpPr>
            <a:spLocks noGrp="1"/>
          </p:cNvSpPr>
          <p:nvPr>
            <p:ph idx="1"/>
          </p:nvPr>
        </p:nvSpPr>
        <p:spPr>
          <a:xfrm>
            <a:off x="195309" y="1322773"/>
            <a:ext cx="8868792" cy="5433134"/>
          </a:xfrm>
        </p:spPr>
        <p:txBody>
          <a:bodyPr>
            <a:normAutofit/>
          </a:bodyPr>
          <a:lstStyle/>
          <a:p>
            <a:pPr marL="0" indent="0">
              <a:buNone/>
            </a:pPr>
            <a:r>
              <a:rPr lang="en-US" sz="3600" b="1" dirty="0">
                <a:solidFill>
                  <a:srgbClr val="502800"/>
                </a:solidFill>
              </a:rPr>
              <a:t>Life After The Flood			</a:t>
            </a:r>
            <a:r>
              <a:rPr lang="en-US" sz="3600" b="1" dirty="0">
                <a:solidFill>
                  <a:srgbClr val="C00000"/>
                </a:solidFill>
              </a:rPr>
              <a:t>Gen 9</a:t>
            </a:r>
          </a:p>
          <a:p>
            <a:r>
              <a:rPr lang="en-US" sz="3200" i="1" dirty="0">
                <a:solidFill>
                  <a:srgbClr val="502800"/>
                </a:solidFill>
              </a:rPr>
              <a:t>The whole earth was populated by Shem, Ham, and Japheth</a:t>
            </a:r>
          </a:p>
          <a:p>
            <a:endParaRPr lang="en-US" sz="3200" i="1" dirty="0">
              <a:solidFill>
                <a:srgbClr val="502800"/>
              </a:solidFill>
            </a:endParaRPr>
          </a:p>
          <a:p>
            <a:pPr marL="342900" lvl="1" indent="0">
              <a:buNone/>
            </a:pPr>
            <a:endParaRPr lang="en-US" sz="2300" b="0" i="1" dirty="0">
              <a:solidFill>
                <a:srgbClr val="502800"/>
              </a:solidFill>
              <a:effectLst/>
            </a:endParaRPr>
          </a:p>
          <a:p>
            <a:endParaRPr lang="en-US" sz="3200" b="0" i="0" dirty="0">
              <a:solidFill>
                <a:srgbClr val="000000"/>
              </a:solidFill>
              <a:effectLst/>
            </a:endParaRPr>
          </a:p>
          <a:p>
            <a:endParaRPr lang="en-US" sz="3200" i="1" dirty="0">
              <a:solidFill>
                <a:srgbClr val="502800"/>
              </a:solidFill>
              <a:effectLst/>
            </a:endParaRPr>
          </a:p>
        </p:txBody>
      </p:sp>
    </p:spTree>
    <p:extLst>
      <p:ext uri="{BB962C8B-B14F-4D97-AF65-F5344CB8AC3E}">
        <p14:creationId xmlns:p14="http://schemas.microsoft.com/office/powerpoint/2010/main" val="3652480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6C41E-F519-ECB1-5B37-A7BB591AE112}"/>
              </a:ext>
            </a:extLst>
          </p:cNvPr>
          <p:cNvSpPr>
            <a:spLocks noGrp="1"/>
          </p:cNvSpPr>
          <p:nvPr>
            <p:ph idx="1"/>
          </p:nvPr>
        </p:nvSpPr>
        <p:spPr>
          <a:xfrm>
            <a:off x="195309" y="1322773"/>
            <a:ext cx="8868792" cy="5433134"/>
          </a:xfrm>
        </p:spPr>
        <p:txBody>
          <a:bodyPr>
            <a:normAutofit/>
          </a:bodyPr>
          <a:lstStyle/>
          <a:p>
            <a:pPr marL="0" indent="0">
              <a:buNone/>
            </a:pPr>
            <a:r>
              <a:rPr lang="en-US" sz="3600" b="1" dirty="0">
                <a:solidFill>
                  <a:srgbClr val="502800"/>
                </a:solidFill>
              </a:rPr>
              <a:t>Life After The Flood			</a:t>
            </a:r>
            <a:r>
              <a:rPr lang="en-US" sz="3600" b="1" dirty="0">
                <a:solidFill>
                  <a:srgbClr val="C00000"/>
                </a:solidFill>
              </a:rPr>
              <a:t>Gen 9</a:t>
            </a:r>
          </a:p>
          <a:p>
            <a:r>
              <a:rPr lang="en-US" sz="3200" i="1" dirty="0">
                <a:solidFill>
                  <a:srgbClr val="502800"/>
                </a:solidFill>
              </a:rPr>
              <a:t>Noah became a farmer – planted a vineyard</a:t>
            </a:r>
          </a:p>
          <a:p>
            <a:r>
              <a:rPr lang="en-US" sz="3200" i="1" dirty="0">
                <a:solidFill>
                  <a:srgbClr val="502800"/>
                </a:solidFill>
              </a:rPr>
              <a:t>Noah got drunk from the wine of that vineyard</a:t>
            </a:r>
          </a:p>
          <a:p>
            <a:r>
              <a:rPr lang="en-US" sz="3200" i="1" dirty="0">
                <a:solidFill>
                  <a:srgbClr val="502800"/>
                </a:solidFill>
              </a:rPr>
              <a:t>Noah became uncovered in his tent</a:t>
            </a:r>
          </a:p>
          <a:p>
            <a:r>
              <a:rPr lang="en-US" sz="3200" i="1" dirty="0">
                <a:solidFill>
                  <a:srgbClr val="502800"/>
                </a:solidFill>
              </a:rPr>
              <a:t>Ham saw his father’s nakedness</a:t>
            </a:r>
          </a:p>
          <a:p>
            <a:r>
              <a:rPr lang="en-US" sz="3200" i="1" dirty="0">
                <a:solidFill>
                  <a:srgbClr val="502800"/>
                </a:solidFill>
              </a:rPr>
              <a:t>Ham told his brothers</a:t>
            </a:r>
          </a:p>
          <a:p>
            <a:r>
              <a:rPr lang="en-US" sz="3200" i="1" dirty="0">
                <a:solidFill>
                  <a:srgbClr val="502800"/>
                </a:solidFill>
              </a:rPr>
              <a:t>His brothers covered their father without looking at him</a:t>
            </a:r>
          </a:p>
          <a:p>
            <a:r>
              <a:rPr lang="en-US" sz="3200" i="1" dirty="0">
                <a:solidFill>
                  <a:srgbClr val="502800"/>
                </a:solidFill>
              </a:rPr>
              <a:t>Noah cursed Canaan, Ham’s son because of this</a:t>
            </a:r>
          </a:p>
          <a:p>
            <a:r>
              <a:rPr lang="en-US" sz="3200" i="1" dirty="0">
                <a:solidFill>
                  <a:srgbClr val="502800"/>
                </a:solidFill>
              </a:rPr>
              <a:t>Noah blessed Shem and Japheth</a:t>
            </a:r>
          </a:p>
          <a:p>
            <a:endParaRPr lang="en-US" sz="3200" i="1" dirty="0">
              <a:solidFill>
                <a:srgbClr val="502800"/>
              </a:solidFill>
            </a:endParaRPr>
          </a:p>
          <a:p>
            <a:pPr marL="342900" lvl="1" indent="0">
              <a:buNone/>
            </a:pPr>
            <a:endParaRPr lang="en-US" sz="2300" b="0" i="1" dirty="0">
              <a:solidFill>
                <a:srgbClr val="502800"/>
              </a:solidFill>
              <a:effectLst/>
            </a:endParaRPr>
          </a:p>
          <a:p>
            <a:endParaRPr lang="en-US" sz="3200" b="0" i="0" dirty="0">
              <a:solidFill>
                <a:srgbClr val="000000"/>
              </a:solidFill>
              <a:effectLst/>
            </a:endParaRPr>
          </a:p>
          <a:p>
            <a:endParaRPr lang="en-US" sz="3200" i="1" dirty="0">
              <a:solidFill>
                <a:srgbClr val="502800"/>
              </a:solidFill>
              <a:effectLst/>
            </a:endParaRPr>
          </a:p>
        </p:txBody>
      </p:sp>
    </p:spTree>
    <p:extLst>
      <p:ext uri="{BB962C8B-B14F-4D97-AF65-F5344CB8AC3E}">
        <p14:creationId xmlns:p14="http://schemas.microsoft.com/office/powerpoint/2010/main" val="2348251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6C41E-F519-ECB1-5B37-A7BB591AE112}"/>
              </a:ext>
            </a:extLst>
          </p:cNvPr>
          <p:cNvSpPr>
            <a:spLocks noGrp="1"/>
          </p:cNvSpPr>
          <p:nvPr>
            <p:ph idx="1"/>
          </p:nvPr>
        </p:nvSpPr>
        <p:spPr>
          <a:xfrm>
            <a:off x="88776" y="1349406"/>
            <a:ext cx="8886547" cy="5370989"/>
          </a:xfrm>
        </p:spPr>
        <p:txBody>
          <a:bodyPr>
            <a:normAutofit/>
          </a:bodyPr>
          <a:lstStyle/>
          <a:p>
            <a:pPr marL="0" indent="0">
              <a:buNone/>
            </a:pPr>
            <a:r>
              <a:rPr lang="en-US" sz="3600" b="1" dirty="0">
                <a:solidFill>
                  <a:srgbClr val="502800"/>
                </a:solidFill>
              </a:rPr>
              <a:t>Summary and Application</a:t>
            </a:r>
            <a:endParaRPr lang="en-US" sz="3600" b="1" i="1" dirty="0">
              <a:solidFill>
                <a:srgbClr val="C00000"/>
              </a:solidFill>
            </a:endParaRPr>
          </a:p>
          <a:p>
            <a:r>
              <a:rPr lang="en-US" sz="3200" dirty="0">
                <a:solidFill>
                  <a:srgbClr val="502800"/>
                </a:solidFill>
              </a:rPr>
              <a:t>Sin Makes God Unhappy</a:t>
            </a:r>
          </a:p>
          <a:p>
            <a:pPr lvl="1"/>
            <a:r>
              <a:rPr lang="en-US" sz="3200" dirty="0">
                <a:solidFill>
                  <a:srgbClr val="502800"/>
                </a:solidFill>
                <a:cs typeface="Calibri" panose="020F0502020204030204" pitchFamily="34" charset="0"/>
              </a:rPr>
              <a:t>“the Lord was sorry he made man”</a:t>
            </a:r>
          </a:p>
          <a:p>
            <a:pPr lvl="1"/>
            <a:r>
              <a:rPr lang="en-US" sz="3200" dirty="0">
                <a:solidFill>
                  <a:srgbClr val="502800"/>
                </a:solidFill>
                <a:cs typeface="Calibri" panose="020F0502020204030204" pitchFamily="34" charset="0"/>
              </a:rPr>
              <a:t>“He was grieved in His heart”</a:t>
            </a:r>
          </a:p>
          <a:p>
            <a:pPr lvl="1"/>
            <a:r>
              <a:rPr lang="en-US" sz="3200" dirty="0">
                <a:solidFill>
                  <a:srgbClr val="502800"/>
                </a:solidFill>
                <a:cs typeface="Calibri" panose="020F0502020204030204" pitchFamily="34" charset="0"/>
              </a:rPr>
              <a:t>“I will destroy them with the earth”</a:t>
            </a:r>
          </a:p>
          <a:p>
            <a:pPr lvl="1"/>
            <a:r>
              <a:rPr lang="en-US" sz="3200" b="0" i="0" dirty="0">
                <a:solidFill>
                  <a:srgbClr val="000000"/>
                </a:solidFill>
                <a:effectLst/>
              </a:rPr>
              <a:t>Of how much worse punishment, do you suppose, will he be thought worthy who has trampled the Son of God underfoot, counted the blood of the covenant by which he was sanctified a common thing, and insulted the Spirit of grace?</a:t>
            </a:r>
            <a:r>
              <a:rPr lang="en-US" sz="3200" b="0" i="0" dirty="0">
                <a:solidFill>
                  <a:srgbClr val="502800"/>
                </a:solidFill>
                <a:effectLst/>
                <a:cs typeface="Calibri" panose="020F0502020204030204" pitchFamily="34" charset="0"/>
              </a:rPr>
              <a:t> </a:t>
            </a:r>
            <a:r>
              <a:rPr lang="en-US" sz="3200" b="0" i="0" dirty="0">
                <a:solidFill>
                  <a:srgbClr val="FF0000"/>
                </a:solidFill>
                <a:effectLst/>
                <a:cs typeface="Calibri" panose="020F0502020204030204" pitchFamily="34" charset="0"/>
              </a:rPr>
              <a:t>Heb 10:29</a:t>
            </a:r>
            <a:endParaRPr lang="en-US" sz="3200" dirty="0">
              <a:solidFill>
                <a:srgbClr val="FF0000"/>
              </a:solidFill>
              <a:cs typeface="Calibri" panose="020F0502020204030204" pitchFamily="34" charset="0"/>
            </a:endParaRPr>
          </a:p>
        </p:txBody>
      </p:sp>
    </p:spTree>
    <p:extLst>
      <p:ext uri="{BB962C8B-B14F-4D97-AF65-F5344CB8AC3E}">
        <p14:creationId xmlns:p14="http://schemas.microsoft.com/office/powerpoint/2010/main" val="148057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6C41E-F519-ECB1-5B37-A7BB591AE112}"/>
              </a:ext>
            </a:extLst>
          </p:cNvPr>
          <p:cNvSpPr>
            <a:spLocks noGrp="1"/>
          </p:cNvSpPr>
          <p:nvPr>
            <p:ph idx="1"/>
          </p:nvPr>
        </p:nvSpPr>
        <p:spPr>
          <a:xfrm>
            <a:off x="88776" y="1349406"/>
            <a:ext cx="8886547" cy="5370989"/>
          </a:xfrm>
        </p:spPr>
        <p:txBody>
          <a:bodyPr>
            <a:normAutofit/>
          </a:bodyPr>
          <a:lstStyle/>
          <a:p>
            <a:pPr marL="0" indent="0">
              <a:buNone/>
            </a:pPr>
            <a:r>
              <a:rPr lang="en-US" sz="3600" b="1" dirty="0">
                <a:solidFill>
                  <a:srgbClr val="502800"/>
                </a:solidFill>
              </a:rPr>
              <a:t>Summary and Application</a:t>
            </a:r>
            <a:endParaRPr lang="en-US" sz="3600" b="1" i="1" dirty="0">
              <a:solidFill>
                <a:srgbClr val="C00000"/>
              </a:solidFill>
            </a:endParaRPr>
          </a:p>
          <a:p>
            <a:r>
              <a:rPr lang="en-US" sz="3200" dirty="0">
                <a:solidFill>
                  <a:srgbClr val="502800"/>
                </a:solidFill>
              </a:rPr>
              <a:t>Noah Was Obedient</a:t>
            </a:r>
          </a:p>
          <a:p>
            <a:pPr lvl="1"/>
            <a:r>
              <a:rPr lang="en-US" sz="3200" i="0" dirty="0">
                <a:solidFill>
                  <a:srgbClr val="000000"/>
                </a:solidFill>
                <a:effectLst/>
              </a:rPr>
              <a:t>As God commanded, so Noah did</a:t>
            </a:r>
          </a:p>
          <a:p>
            <a:r>
              <a:rPr lang="en-US" sz="3500" dirty="0">
                <a:solidFill>
                  <a:srgbClr val="000000"/>
                </a:solidFill>
              </a:rPr>
              <a:t>Noah and his family stood alone</a:t>
            </a:r>
          </a:p>
          <a:p>
            <a:pPr lvl="1"/>
            <a:r>
              <a:rPr lang="en-US" sz="3200" i="0" dirty="0">
                <a:solidFill>
                  <a:srgbClr val="000000"/>
                </a:solidFill>
                <a:effectLst/>
              </a:rPr>
              <a:t>They were the only ones saved</a:t>
            </a:r>
          </a:p>
          <a:p>
            <a:r>
              <a:rPr lang="en-US" sz="3500" dirty="0">
                <a:solidFill>
                  <a:srgbClr val="000000"/>
                </a:solidFill>
                <a:cs typeface="Calibri" panose="020F0502020204030204" pitchFamily="34" charset="0"/>
              </a:rPr>
              <a:t>But Even Noah Sinned</a:t>
            </a:r>
          </a:p>
          <a:p>
            <a:pPr lvl="1"/>
            <a:r>
              <a:rPr lang="en-US" sz="3200" dirty="0">
                <a:solidFill>
                  <a:srgbClr val="000000"/>
                </a:solidFill>
                <a:cs typeface="Calibri" panose="020F0502020204030204" pitchFamily="34" charset="0"/>
              </a:rPr>
              <a:t>He Got drunk from his own wine</a:t>
            </a:r>
            <a:endParaRPr lang="en-US" sz="3200" dirty="0">
              <a:solidFill>
                <a:srgbClr val="FF0000"/>
              </a:solidFill>
              <a:cs typeface="Calibri" panose="020F0502020204030204" pitchFamily="34" charset="0"/>
            </a:endParaRPr>
          </a:p>
        </p:txBody>
      </p:sp>
    </p:spTree>
    <p:extLst>
      <p:ext uri="{BB962C8B-B14F-4D97-AF65-F5344CB8AC3E}">
        <p14:creationId xmlns:p14="http://schemas.microsoft.com/office/powerpoint/2010/main" val="412622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6C41E-F519-ECB1-5B37-A7BB591AE112}"/>
              </a:ext>
            </a:extLst>
          </p:cNvPr>
          <p:cNvSpPr>
            <a:spLocks noGrp="1"/>
          </p:cNvSpPr>
          <p:nvPr>
            <p:ph idx="1"/>
          </p:nvPr>
        </p:nvSpPr>
        <p:spPr>
          <a:xfrm>
            <a:off x="88776" y="1349406"/>
            <a:ext cx="8886547" cy="5370989"/>
          </a:xfrm>
        </p:spPr>
        <p:txBody>
          <a:bodyPr>
            <a:normAutofit/>
          </a:bodyPr>
          <a:lstStyle/>
          <a:p>
            <a:pPr marL="0" indent="0">
              <a:buNone/>
            </a:pPr>
            <a:r>
              <a:rPr lang="en-US" sz="3600" b="1" dirty="0">
                <a:solidFill>
                  <a:srgbClr val="502800"/>
                </a:solidFill>
              </a:rPr>
              <a:t>Summary and Application</a:t>
            </a:r>
            <a:endParaRPr lang="en-US" sz="3600" b="1" i="1" dirty="0">
              <a:solidFill>
                <a:srgbClr val="C00000"/>
              </a:solidFill>
            </a:endParaRPr>
          </a:p>
          <a:p>
            <a:r>
              <a:rPr lang="en-US" sz="3200" b="1" dirty="0">
                <a:solidFill>
                  <a:srgbClr val="502800"/>
                </a:solidFill>
              </a:rPr>
              <a:t>Baptism is an antitype of the flood</a:t>
            </a:r>
          </a:p>
          <a:p>
            <a:pPr lvl="1"/>
            <a:r>
              <a:rPr lang="en-US" sz="3200" b="0" i="0" dirty="0">
                <a:solidFill>
                  <a:srgbClr val="000000"/>
                </a:solidFill>
                <a:effectLst/>
                <a:latin typeface="system-ui"/>
              </a:rPr>
              <a:t>when once the Divine longsuffering waited in the days of Noah, while </a:t>
            </a:r>
            <a:r>
              <a:rPr lang="en-US" sz="3200" b="0" i="1" dirty="0">
                <a:solidFill>
                  <a:srgbClr val="000000"/>
                </a:solidFill>
                <a:effectLst/>
                <a:latin typeface="system-ui"/>
              </a:rPr>
              <a:t>the</a:t>
            </a:r>
            <a:r>
              <a:rPr lang="en-US" sz="3200" b="0" i="0" dirty="0">
                <a:solidFill>
                  <a:srgbClr val="000000"/>
                </a:solidFill>
                <a:effectLst/>
                <a:latin typeface="system-ui"/>
              </a:rPr>
              <a:t> ark was being prepared, in which a few, that is, eight souls, were saved through water. </a:t>
            </a:r>
            <a:r>
              <a:rPr lang="en-US" sz="3200" b="1" i="0" baseline="30000" dirty="0">
                <a:solidFill>
                  <a:srgbClr val="000000"/>
                </a:solidFill>
                <a:effectLst/>
                <a:latin typeface="system-ui"/>
              </a:rPr>
              <a:t>21 </a:t>
            </a:r>
            <a:r>
              <a:rPr lang="en-US" sz="3200" b="0" i="0" dirty="0">
                <a:solidFill>
                  <a:srgbClr val="000000"/>
                </a:solidFill>
                <a:effectLst/>
                <a:latin typeface="system-ui"/>
              </a:rPr>
              <a:t>There is also an antitype which now saves us—baptism (not the removal of the filth of the flesh, but the answer of a good conscience toward God), through the resurrection of Jesus Christ</a:t>
            </a:r>
            <a:r>
              <a:rPr lang="en-US" sz="3200" dirty="0">
                <a:solidFill>
                  <a:srgbClr val="FF0000"/>
                </a:solidFill>
                <a:latin typeface="system-ui"/>
              </a:rPr>
              <a:t>	I Pet 3:20-21</a:t>
            </a:r>
            <a:endParaRPr lang="en-US" sz="3200" b="1" dirty="0">
              <a:solidFill>
                <a:srgbClr val="FF0000"/>
              </a:solidFill>
              <a:cs typeface="Calibri" panose="020F0502020204030204" pitchFamily="34" charset="0"/>
            </a:endParaRPr>
          </a:p>
        </p:txBody>
      </p:sp>
    </p:spTree>
    <p:extLst>
      <p:ext uri="{BB962C8B-B14F-4D97-AF65-F5344CB8AC3E}">
        <p14:creationId xmlns:p14="http://schemas.microsoft.com/office/powerpoint/2010/main" val="3570503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6C41E-F519-ECB1-5B37-A7BB591AE112}"/>
              </a:ext>
            </a:extLst>
          </p:cNvPr>
          <p:cNvSpPr>
            <a:spLocks noGrp="1"/>
          </p:cNvSpPr>
          <p:nvPr>
            <p:ph idx="1"/>
          </p:nvPr>
        </p:nvSpPr>
        <p:spPr>
          <a:xfrm>
            <a:off x="88776" y="1349406"/>
            <a:ext cx="8886547" cy="5370989"/>
          </a:xfrm>
        </p:spPr>
        <p:txBody>
          <a:bodyPr>
            <a:normAutofit/>
          </a:bodyPr>
          <a:lstStyle/>
          <a:p>
            <a:pPr marL="0" indent="0">
              <a:buNone/>
            </a:pPr>
            <a:r>
              <a:rPr lang="en-US" sz="3600" b="1" dirty="0">
                <a:solidFill>
                  <a:srgbClr val="502800"/>
                </a:solidFill>
              </a:rPr>
              <a:t>Summary and Application</a:t>
            </a:r>
            <a:endParaRPr lang="en-US" sz="3600" b="1" i="1" dirty="0">
              <a:solidFill>
                <a:srgbClr val="C00000"/>
              </a:solidFill>
            </a:endParaRPr>
          </a:p>
          <a:p>
            <a:r>
              <a:rPr lang="en-US" sz="3200" b="1" dirty="0">
                <a:solidFill>
                  <a:srgbClr val="502800"/>
                </a:solidFill>
              </a:rPr>
              <a:t>Antitype Definition</a:t>
            </a:r>
          </a:p>
          <a:p>
            <a:pPr lvl="1"/>
            <a:r>
              <a:rPr lang="en-US" sz="3200" b="0" i="0" dirty="0">
                <a:solidFill>
                  <a:srgbClr val="222222"/>
                </a:solidFill>
                <a:effectLst/>
              </a:rPr>
              <a:t>One that is foreshadowed by or identified with an earlier symbol or type, such as a figure in the New Testament who has a counterpart in the Old Testament.</a:t>
            </a:r>
          </a:p>
          <a:p>
            <a:pPr marL="0" indent="0">
              <a:buNone/>
            </a:pPr>
            <a:endParaRPr lang="en-US" sz="3200" b="1" dirty="0">
              <a:solidFill>
                <a:srgbClr val="502800"/>
              </a:solidFill>
            </a:endParaRPr>
          </a:p>
        </p:txBody>
      </p:sp>
    </p:spTree>
    <p:extLst>
      <p:ext uri="{BB962C8B-B14F-4D97-AF65-F5344CB8AC3E}">
        <p14:creationId xmlns:p14="http://schemas.microsoft.com/office/powerpoint/2010/main" val="175525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6C41E-F519-ECB1-5B37-A7BB591AE112}"/>
              </a:ext>
            </a:extLst>
          </p:cNvPr>
          <p:cNvSpPr>
            <a:spLocks noGrp="1"/>
          </p:cNvSpPr>
          <p:nvPr>
            <p:ph idx="1"/>
          </p:nvPr>
        </p:nvSpPr>
        <p:spPr>
          <a:xfrm>
            <a:off x="88776" y="1349406"/>
            <a:ext cx="8886547" cy="5370989"/>
          </a:xfrm>
        </p:spPr>
        <p:txBody>
          <a:bodyPr>
            <a:normAutofit/>
          </a:bodyPr>
          <a:lstStyle/>
          <a:p>
            <a:pPr marL="0" indent="0">
              <a:buNone/>
            </a:pPr>
            <a:r>
              <a:rPr lang="en-US" sz="3600" b="1" dirty="0">
                <a:solidFill>
                  <a:srgbClr val="502800"/>
                </a:solidFill>
              </a:rPr>
              <a:t>Summary and Application</a:t>
            </a:r>
            <a:endParaRPr lang="en-US" sz="3600" b="1" i="1" dirty="0">
              <a:solidFill>
                <a:srgbClr val="C00000"/>
              </a:solidFill>
            </a:endParaRPr>
          </a:p>
          <a:p>
            <a:r>
              <a:rPr lang="en-US" sz="3200" b="1" dirty="0">
                <a:solidFill>
                  <a:srgbClr val="502800"/>
                </a:solidFill>
              </a:rPr>
              <a:t>The Earth will be destroyed, just not with a flood</a:t>
            </a:r>
          </a:p>
          <a:p>
            <a:pPr lvl="1"/>
            <a:r>
              <a:rPr lang="en-US" sz="3200" b="0" i="0" dirty="0">
                <a:solidFill>
                  <a:srgbClr val="000000"/>
                </a:solidFill>
                <a:effectLst/>
                <a:latin typeface="system-ui"/>
              </a:rPr>
              <a:t>But the day of the Lord will come as a thief in the night, in which the heavens will pass away with a great noise, and the elements will melt with fervent heat; both the earth and the works that are in it will be burned up. </a:t>
            </a:r>
            <a:r>
              <a:rPr lang="en-US" sz="3200" dirty="0">
                <a:solidFill>
                  <a:srgbClr val="FF0000"/>
                </a:solidFill>
                <a:latin typeface="system-ui"/>
              </a:rPr>
              <a:t>	II Pet 3:10</a:t>
            </a:r>
            <a:endParaRPr lang="en-US" sz="3200" b="1" dirty="0">
              <a:solidFill>
                <a:srgbClr val="FF0000"/>
              </a:solidFill>
              <a:cs typeface="Calibri" panose="020F0502020204030204" pitchFamily="34" charset="0"/>
            </a:endParaRPr>
          </a:p>
        </p:txBody>
      </p:sp>
    </p:spTree>
    <p:extLst>
      <p:ext uri="{BB962C8B-B14F-4D97-AF65-F5344CB8AC3E}">
        <p14:creationId xmlns:p14="http://schemas.microsoft.com/office/powerpoint/2010/main" val="317909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415AA-316D-21F8-B47F-384429BE17A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6318A5A-AA03-4157-B365-493EB81D431D}"/>
              </a:ext>
            </a:extLst>
          </p:cNvPr>
          <p:cNvSpPr>
            <a:spLocks noGrp="1"/>
          </p:cNvSpPr>
          <p:nvPr>
            <p:ph idx="1"/>
          </p:nvPr>
        </p:nvSpPr>
        <p:spPr/>
        <p:txBody>
          <a:bodyPr/>
          <a:lstStyle/>
          <a:p>
            <a:r>
              <a:rPr lang="en-US" dirty="0"/>
              <a:t>Follow-Up</a:t>
            </a:r>
          </a:p>
        </p:txBody>
      </p:sp>
    </p:spTree>
    <p:extLst>
      <p:ext uri="{BB962C8B-B14F-4D97-AF65-F5344CB8AC3E}">
        <p14:creationId xmlns:p14="http://schemas.microsoft.com/office/powerpoint/2010/main" val="3904748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6C41E-F519-ECB1-5B37-A7BB591AE112}"/>
              </a:ext>
            </a:extLst>
          </p:cNvPr>
          <p:cNvSpPr>
            <a:spLocks noGrp="1"/>
          </p:cNvSpPr>
          <p:nvPr>
            <p:ph idx="1"/>
          </p:nvPr>
        </p:nvSpPr>
        <p:spPr>
          <a:xfrm>
            <a:off x="115410" y="1260629"/>
            <a:ext cx="8913180" cy="5495278"/>
          </a:xfrm>
        </p:spPr>
        <p:txBody>
          <a:bodyPr>
            <a:normAutofit lnSpcReduction="10000"/>
          </a:bodyPr>
          <a:lstStyle/>
          <a:p>
            <a:pPr marL="0" indent="0">
              <a:buNone/>
            </a:pPr>
            <a:r>
              <a:rPr lang="en-US" sz="3600" b="1" dirty="0">
                <a:solidFill>
                  <a:srgbClr val="502800"/>
                </a:solidFill>
              </a:rPr>
              <a:t>“Be Fruitful”</a:t>
            </a:r>
            <a:endParaRPr lang="en-US" sz="3600" b="1" dirty="0">
              <a:solidFill>
                <a:srgbClr val="C00000"/>
              </a:solidFill>
            </a:endParaRPr>
          </a:p>
          <a:p>
            <a:r>
              <a:rPr lang="en-US" sz="3200" b="1" dirty="0">
                <a:solidFill>
                  <a:srgbClr val="502800"/>
                </a:solidFill>
              </a:rPr>
              <a:t>God’s command</a:t>
            </a:r>
            <a:endParaRPr lang="en-US" sz="3200" b="1" dirty="0">
              <a:solidFill>
                <a:srgbClr val="C00000"/>
              </a:solidFill>
            </a:endParaRPr>
          </a:p>
          <a:p>
            <a:pPr lvl="1">
              <a:spcBef>
                <a:spcPts val="338"/>
              </a:spcBef>
              <a:spcAft>
                <a:spcPts val="338"/>
              </a:spcAft>
            </a:pPr>
            <a:r>
              <a:rPr lang="en-US" sz="3200" i="1" dirty="0">
                <a:solidFill>
                  <a:srgbClr val="993300"/>
                </a:solidFill>
              </a:rPr>
              <a:t>Gen 1:22 </a:t>
            </a:r>
            <a:r>
              <a:rPr lang="en-US" sz="3200" dirty="0">
                <a:solidFill>
                  <a:srgbClr val="000000"/>
                </a:solidFill>
              </a:rPr>
              <a:t>To water animals and birds</a:t>
            </a:r>
            <a:endParaRPr lang="en-US" sz="3200" i="1" dirty="0">
              <a:solidFill>
                <a:srgbClr val="502800"/>
              </a:solidFill>
            </a:endParaRPr>
          </a:p>
          <a:p>
            <a:pPr lvl="1">
              <a:spcBef>
                <a:spcPts val="338"/>
              </a:spcBef>
              <a:spcAft>
                <a:spcPts val="338"/>
              </a:spcAft>
            </a:pPr>
            <a:r>
              <a:rPr lang="en-US" sz="3200" i="1" dirty="0">
                <a:solidFill>
                  <a:srgbClr val="C00000"/>
                </a:solidFill>
              </a:rPr>
              <a:t>Gen 1:28 </a:t>
            </a:r>
            <a:r>
              <a:rPr lang="en-US" sz="3200" dirty="0">
                <a:solidFill>
                  <a:srgbClr val="000000"/>
                </a:solidFill>
              </a:rPr>
              <a:t>To Man</a:t>
            </a:r>
          </a:p>
          <a:p>
            <a:pPr lvl="1">
              <a:spcBef>
                <a:spcPts val="338"/>
              </a:spcBef>
              <a:spcAft>
                <a:spcPts val="338"/>
              </a:spcAft>
            </a:pPr>
            <a:r>
              <a:rPr lang="en-US" sz="3200" dirty="0">
                <a:solidFill>
                  <a:srgbClr val="993300"/>
                </a:solidFill>
              </a:rPr>
              <a:t>Gen 8:17 </a:t>
            </a:r>
            <a:r>
              <a:rPr lang="en-US" sz="3200" dirty="0">
                <a:solidFill>
                  <a:srgbClr val="000000"/>
                </a:solidFill>
              </a:rPr>
              <a:t>To the creatures coming off of Noah’s ark</a:t>
            </a:r>
          </a:p>
          <a:p>
            <a:pPr lvl="1">
              <a:spcBef>
                <a:spcPts val="338"/>
              </a:spcBef>
              <a:spcAft>
                <a:spcPts val="338"/>
              </a:spcAft>
            </a:pPr>
            <a:r>
              <a:rPr lang="en-US" sz="3200" i="1" dirty="0">
                <a:solidFill>
                  <a:srgbClr val="993300"/>
                </a:solidFill>
              </a:rPr>
              <a:t>Gen 9:1, 7 </a:t>
            </a:r>
            <a:r>
              <a:rPr lang="en-US" sz="3200" i="1" dirty="0">
                <a:solidFill>
                  <a:srgbClr val="000000"/>
                </a:solidFill>
              </a:rPr>
              <a:t>To Noah and his sons after the flood</a:t>
            </a:r>
          </a:p>
          <a:p>
            <a:pPr>
              <a:spcBef>
                <a:spcPts val="338"/>
              </a:spcBef>
              <a:spcAft>
                <a:spcPts val="338"/>
              </a:spcAft>
            </a:pPr>
            <a:r>
              <a:rPr lang="en-US" sz="3200" b="1" i="1" dirty="0">
                <a:solidFill>
                  <a:srgbClr val="000000"/>
                </a:solidFill>
              </a:rPr>
              <a:t>Used as a Blessing</a:t>
            </a:r>
          </a:p>
          <a:p>
            <a:pPr lvl="1">
              <a:spcBef>
                <a:spcPts val="338"/>
              </a:spcBef>
              <a:spcAft>
                <a:spcPts val="338"/>
              </a:spcAft>
            </a:pPr>
            <a:r>
              <a:rPr lang="en-US" sz="3200" i="1" dirty="0">
                <a:solidFill>
                  <a:srgbClr val="993300"/>
                </a:solidFill>
              </a:rPr>
              <a:t>Gen 28:3 </a:t>
            </a:r>
            <a:r>
              <a:rPr lang="en-US" sz="3200" i="1" dirty="0">
                <a:solidFill>
                  <a:srgbClr val="000000"/>
                </a:solidFill>
              </a:rPr>
              <a:t>Isaac to Jacob</a:t>
            </a:r>
          </a:p>
          <a:p>
            <a:pPr>
              <a:spcBef>
                <a:spcPts val="338"/>
              </a:spcBef>
              <a:spcAft>
                <a:spcPts val="338"/>
              </a:spcAft>
            </a:pPr>
            <a:r>
              <a:rPr lang="en-US" sz="3200" b="1" i="1" dirty="0">
                <a:solidFill>
                  <a:srgbClr val="000000"/>
                </a:solidFill>
              </a:rPr>
              <a:t>As a Promise to God’s People </a:t>
            </a:r>
          </a:p>
          <a:p>
            <a:pPr lvl="1">
              <a:spcBef>
                <a:spcPts val="338"/>
              </a:spcBef>
              <a:spcAft>
                <a:spcPts val="338"/>
              </a:spcAft>
            </a:pPr>
            <a:r>
              <a:rPr lang="en-US" sz="3200" i="1" dirty="0" err="1">
                <a:solidFill>
                  <a:srgbClr val="993300"/>
                </a:solidFill>
              </a:rPr>
              <a:t>Jer</a:t>
            </a:r>
            <a:r>
              <a:rPr lang="en-US" sz="3200" i="1" dirty="0">
                <a:solidFill>
                  <a:srgbClr val="993300"/>
                </a:solidFill>
              </a:rPr>
              <a:t> 23:3</a:t>
            </a:r>
          </a:p>
          <a:p>
            <a:pPr lvl="1">
              <a:spcBef>
                <a:spcPts val="338"/>
              </a:spcBef>
              <a:spcAft>
                <a:spcPts val="338"/>
              </a:spcAft>
            </a:pPr>
            <a:endParaRPr lang="en-US" sz="1519" b="1" i="1" dirty="0">
              <a:solidFill>
                <a:srgbClr val="C00000"/>
              </a:solidFill>
            </a:endParaRPr>
          </a:p>
        </p:txBody>
      </p:sp>
    </p:spTree>
    <p:extLst>
      <p:ext uri="{BB962C8B-B14F-4D97-AF65-F5344CB8AC3E}">
        <p14:creationId xmlns:p14="http://schemas.microsoft.com/office/powerpoint/2010/main" val="379186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6C41E-F519-ECB1-5B37-A7BB591AE112}"/>
              </a:ext>
            </a:extLst>
          </p:cNvPr>
          <p:cNvSpPr>
            <a:spLocks noGrp="1"/>
          </p:cNvSpPr>
          <p:nvPr>
            <p:ph idx="1"/>
          </p:nvPr>
        </p:nvSpPr>
        <p:spPr>
          <a:xfrm>
            <a:off x="195309" y="1322773"/>
            <a:ext cx="8868792" cy="5433134"/>
          </a:xfrm>
        </p:spPr>
        <p:txBody>
          <a:bodyPr>
            <a:normAutofit/>
          </a:bodyPr>
          <a:lstStyle/>
          <a:p>
            <a:pPr marL="0" indent="0" algn="ctr">
              <a:buNone/>
            </a:pPr>
            <a:r>
              <a:rPr lang="en-US" sz="3600" b="1" dirty="0">
                <a:solidFill>
                  <a:srgbClr val="502800"/>
                </a:solidFill>
              </a:rPr>
              <a:t>Firsts / Beginnings</a:t>
            </a:r>
          </a:p>
          <a:p>
            <a:pPr marL="0" indent="0">
              <a:buNone/>
            </a:pPr>
            <a:endParaRPr lang="en-US" sz="3600" b="1" dirty="0">
              <a:solidFill>
                <a:srgbClr val="C00000"/>
              </a:solidFill>
            </a:endParaRPr>
          </a:p>
          <a:p>
            <a:pPr marL="0" lvl="0" indent="0">
              <a:buNone/>
            </a:pPr>
            <a:endParaRPr lang="en-US" sz="3500" b="1" dirty="0">
              <a:solidFill>
                <a:srgbClr val="502800"/>
              </a:solidFill>
              <a:cs typeface="Arial" panose="020B0604020202020204" pitchFamily="34" charset="0"/>
            </a:endParaRPr>
          </a:p>
          <a:p>
            <a:pPr lvl="0"/>
            <a:endParaRPr lang="en-US" sz="3500" b="1" dirty="0">
              <a:solidFill>
                <a:srgbClr val="502800"/>
              </a:solidFill>
              <a:cs typeface="Arial" panose="020B0604020202020204" pitchFamily="34" charset="0"/>
            </a:endParaRPr>
          </a:p>
          <a:p>
            <a:pPr lvl="0"/>
            <a:endParaRPr lang="en-US" sz="3200" b="1" dirty="0">
              <a:solidFill>
                <a:srgbClr val="502800"/>
              </a:solidFill>
            </a:endParaRPr>
          </a:p>
        </p:txBody>
      </p:sp>
      <p:graphicFrame>
        <p:nvGraphicFramePr>
          <p:cNvPr id="2" name="Table 3">
            <a:extLst>
              <a:ext uri="{FF2B5EF4-FFF2-40B4-BE49-F238E27FC236}">
                <a16:creationId xmlns:a16="http://schemas.microsoft.com/office/drawing/2014/main" id="{74A64010-38DB-D83C-7856-D00743D323FE}"/>
              </a:ext>
            </a:extLst>
          </p:cNvPr>
          <p:cNvGraphicFramePr>
            <a:graphicFrameLocks noGrp="1"/>
          </p:cNvGraphicFramePr>
          <p:nvPr>
            <p:extLst>
              <p:ext uri="{D42A27DB-BD31-4B8C-83A1-F6EECF244321}">
                <p14:modId xmlns:p14="http://schemas.microsoft.com/office/powerpoint/2010/main" val="234149720"/>
              </p:ext>
            </p:extLst>
          </p:nvPr>
        </p:nvGraphicFramePr>
        <p:xfrm>
          <a:off x="292963" y="1882066"/>
          <a:ext cx="8771138" cy="5015629"/>
        </p:xfrm>
        <a:graphic>
          <a:graphicData uri="http://schemas.openxmlformats.org/drawingml/2006/table">
            <a:tbl>
              <a:tblPr bandRow="1">
                <a:tableStyleId>{5C22544A-7EE6-4342-B048-85BDC9FD1C3A}</a:tableStyleId>
              </a:tblPr>
              <a:tblGrid>
                <a:gridCol w="4385569">
                  <a:extLst>
                    <a:ext uri="{9D8B030D-6E8A-4147-A177-3AD203B41FA5}">
                      <a16:colId xmlns:a16="http://schemas.microsoft.com/office/drawing/2014/main" val="2015816317"/>
                    </a:ext>
                  </a:extLst>
                </a:gridCol>
                <a:gridCol w="4385569">
                  <a:extLst>
                    <a:ext uri="{9D8B030D-6E8A-4147-A177-3AD203B41FA5}">
                      <a16:colId xmlns:a16="http://schemas.microsoft.com/office/drawing/2014/main" val="2743215366"/>
                    </a:ext>
                  </a:extLst>
                </a:gridCol>
              </a:tblGrid>
              <a:tr h="437552">
                <a:tc>
                  <a:txBody>
                    <a:bodyPr/>
                    <a:lstStyle/>
                    <a:p>
                      <a:r>
                        <a:rPr lang="en-US" sz="2400" dirty="0"/>
                        <a:t>Flood</a:t>
                      </a:r>
                    </a:p>
                  </a:txBody>
                  <a:tcPr/>
                </a:tc>
                <a:tc>
                  <a:txBody>
                    <a:bodyPr/>
                    <a:lstStyle/>
                    <a:p>
                      <a:endParaRPr lang="en-US" sz="2400" dirty="0"/>
                    </a:p>
                  </a:txBody>
                  <a:tcPr/>
                </a:tc>
                <a:extLst>
                  <a:ext uri="{0D108BD9-81ED-4DB2-BD59-A6C34878D82A}">
                    <a16:rowId xmlns:a16="http://schemas.microsoft.com/office/drawing/2014/main" val="3856880925"/>
                  </a:ext>
                </a:extLst>
              </a:tr>
              <a:tr h="443629">
                <a:tc>
                  <a:txBody>
                    <a:bodyPr/>
                    <a:lstStyle/>
                    <a:p>
                      <a:r>
                        <a:rPr lang="en-US" sz="2400" dirty="0"/>
                        <a:t>Boat/Ark</a:t>
                      </a:r>
                    </a:p>
                  </a:txBody>
                  <a:tcPr/>
                </a:tc>
                <a:tc>
                  <a:txBody>
                    <a:bodyPr/>
                    <a:lstStyle/>
                    <a:p>
                      <a:endParaRPr lang="en-US" sz="2400" dirty="0"/>
                    </a:p>
                  </a:txBody>
                  <a:tcPr/>
                </a:tc>
                <a:extLst>
                  <a:ext uri="{0D108BD9-81ED-4DB2-BD59-A6C34878D82A}">
                    <a16:rowId xmlns:a16="http://schemas.microsoft.com/office/drawing/2014/main" val="1051662291"/>
                  </a:ext>
                </a:extLst>
              </a:tr>
              <a:tr h="443629">
                <a:tc>
                  <a:txBody>
                    <a:bodyPr/>
                    <a:lstStyle/>
                    <a:p>
                      <a:r>
                        <a:rPr lang="en-US" sz="2400" dirty="0"/>
                        <a:t>Rainbow</a:t>
                      </a:r>
                    </a:p>
                  </a:txBody>
                  <a:tcPr/>
                </a:tc>
                <a:tc>
                  <a:txBody>
                    <a:bodyPr/>
                    <a:lstStyle/>
                    <a:p>
                      <a:endParaRPr lang="en-US" sz="2400" dirty="0"/>
                    </a:p>
                  </a:txBody>
                  <a:tcPr/>
                </a:tc>
                <a:extLst>
                  <a:ext uri="{0D108BD9-81ED-4DB2-BD59-A6C34878D82A}">
                    <a16:rowId xmlns:a16="http://schemas.microsoft.com/office/drawing/2014/main" val="3234000950"/>
                  </a:ext>
                </a:extLst>
              </a:tr>
              <a:tr h="443629">
                <a:tc>
                  <a:txBody>
                    <a:bodyPr/>
                    <a:lstStyle/>
                    <a:p>
                      <a:r>
                        <a:rPr lang="en-US" sz="2400" dirty="0"/>
                        <a:t>The Word “righteous”</a:t>
                      </a:r>
                    </a:p>
                  </a:txBody>
                  <a:tcPr/>
                </a:tc>
                <a:tc>
                  <a:txBody>
                    <a:bodyPr/>
                    <a:lstStyle/>
                    <a:p>
                      <a:endParaRPr lang="en-US" sz="2400" dirty="0"/>
                    </a:p>
                  </a:txBody>
                  <a:tcPr/>
                </a:tc>
                <a:extLst>
                  <a:ext uri="{0D108BD9-81ED-4DB2-BD59-A6C34878D82A}">
                    <a16:rowId xmlns:a16="http://schemas.microsoft.com/office/drawing/2014/main" val="2794373275"/>
                  </a:ext>
                </a:extLst>
              </a:tr>
              <a:tr h="443629">
                <a:tc>
                  <a:txBody>
                    <a:bodyPr/>
                    <a:lstStyle/>
                    <a:p>
                      <a:r>
                        <a:rPr lang="en-US" sz="2400" dirty="0"/>
                        <a:t>Gopher Wood</a:t>
                      </a:r>
                    </a:p>
                  </a:txBody>
                  <a:tcPr/>
                </a:tc>
                <a:tc>
                  <a:txBody>
                    <a:bodyPr/>
                    <a:lstStyle/>
                    <a:p>
                      <a:endParaRPr lang="en-US" sz="2400" dirty="0"/>
                    </a:p>
                  </a:txBody>
                  <a:tcPr/>
                </a:tc>
                <a:extLst>
                  <a:ext uri="{0D108BD9-81ED-4DB2-BD59-A6C34878D82A}">
                    <a16:rowId xmlns:a16="http://schemas.microsoft.com/office/drawing/2014/main" val="4281318002"/>
                  </a:ext>
                </a:extLst>
              </a:tr>
              <a:tr h="443629">
                <a:tc>
                  <a:txBody>
                    <a:bodyPr/>
                    <a:lstStyle/>
                    <a:p>
                      <a:r>
                        <a:rPr lang="en-US" sz="2400" dirty="0"/>
                        <a:t>Rain?</a:t>
                      </a:r>
                    </a:p>
                  </a:txBody>
                  <a:tcPr/>
                </a:tc>
                <a:tc>
                  <a:txBody>
                    <a:bodyPr/>
                    <a:lstStyle/>
                    <a:p>
                      <a:endParaRPr lang="en-US" sz="2400" dirty="0"/>
                    </a:p>
                  </a:txBody>
                  <a:tcPr/>
                </a:tc>
                <a:extLst>
                  <a:ext uri="{0D108BD9-81ED-4DB2-BD59-A6C34878D82A}">
                    <a16:rowId xmlns:a16="http://schemas.microsoft.com/office/drawing/2014/main" val="3444506511"/>
                  </a:ext>
                </a:extLst>
              </a:tr>
              <a:tr h="443629">
                <a:tc>
                  <a:txBody>
                    <a:bodyPr/>
                    <a:lstStyle/>
                    <a:p>
                      <a:r>
                        <a:rPr lang="en-US" sz="2400" dirty="0"/>
                        <a:t>Clean and Unclean Animals</a:t>
                      </a:r>
                    </a:p>
                  </a:txBody>
                  <a:tcPr/>
                </a:tc>
                <a:tc>
                  <a:txBody>
                    <a:bodyPr/>
                    <a:lstStyle/>
                    <a:p>
                      <a:endParaRPr lang="en-US" sz="2400" dirty="0"/>
                    </a:p>
                  </a:txBody>
                  <a:tcPr/>
                </a:tc>
                <a:extLst>
                  <a:ext uri="{0D108BD9-81ED-4DB2-BD59-A6C34878D82A}">
                    <a16:rowId xmlns:a16="http://schemas.microsoft.com/office/drawing/2014/main" val="3285247149"/>
                  </a:ext>
                </a:extLst>
              </a:tr>
              <a:tr h="443629">
                <a:tc>
                  <a:txBody>
                    <a:bodyPr/>
                    <a:lstStyle/>
                    <a:p>
                      <a:r>
                        <a:rPr lang="en-US" sz="2400" dirty="0"/>
                        <a:t>Altar (did Abel use an altar?)</a:t>
                      </a:r>
                    </a:p>
                  </a:txBody>
                  <a:tcPr/>
                </a:tc>
                <a:tc>
                  <a:txBody>
                    <a:bodyPr/>
                    <a:lstStyle/>
                    <a:p>
                      <a:endParaRPr lang="en-US" sz="2400" dirty="0"/>
                    </a:p>
                  </a:txBody>
                  <a:tcPr/>
                </a:tc>
                <a:extLst>
                  <a:ext uri="{0D108BD9-81ED-4DB2-BD59-A6C34878D82A}">
                    <a16:rowId xmlns:a16="http://schemas.microsoft.com/office/drawing/2014/main" val="4127454530"/>
                  </a:ext>
                </a:extLst>
              </a:tr>
              <a:tr h="443629">
                <a:tc>
                  <a:txBody>
                    <a:bodyPr/>
                    <a:lstStyle/>
                    <a:p>
                      <a:endParaRPr lang="en-US" sz="2400" dirty="0"/>
                    </a:p>
                  </a:txBody>
                  <a:tcPr/>
                </a:tc>
                <a:tc>
                  <a:txBody>
                    <a:bodyPr/>
                    <a:lstStyle/>
                    <a:p>
                      <a:endParaRPr lang="en-US" sz="2400" dirty="0"/>
                    </a:p>
                  </a:txBody>
                  <a:tcPr/>
                </a:tc>
                <a:extLst>
                  <a:ext uri="{0D108BD9-81ED-4DB2-BD59-A6C34878D82A}">
                    <a16:rowId xmlns:a16="http://schemas.microsoft.com/office/drawing/2014/main" val="3283278801"/>
                  </a:ext>
                </a:extLst>
              </a:tr>
              <a:tr h="443629">
                <a:tc>
                  <a:txBody>
                    <a:bodyPr/>
                    <a:lstStyle/>
                    <a:p>
                      <a:endParaRPr lang="en-US" sz="2400" dirty="0"/>
                    </a:p>
                  </a:txBody>
                  <a:tcPr/>
                </a:tc>
                <a:tc>
                  <a:txBody>
                    <a:bodyPr/>
                    <a:lstStyle/>
                    <a:p>
                      <a:endParaRPr lang="en-US" sz="2400" dirty="0"/>
                    </a:p>
                  </a:txBody>
                  <a:tcPr/>
                </a:tc>
                <a:extLst>
                  <a:ext uri="{0D108BD9-81ED-4DB2-BD59-A6C34878D82A}">
                    <a16:rowId xmlns:a16="http://schemas.microsoft.com/office/drawing/2014/main" val="757159682"/>
                  </a:ext>
                </a:extLst>
              </a:tr>
              <a:tr h="443629">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106245808"/>
                  </a:ext>
                </a:extLst>
              </a:tr>
            </a:tbl>
          </a:graphicData>
        </a:graphic>
      </p:graphicFrame>
    </p:spTree>
    <p:extLst>
      <p:ext uri="{BB962C8B-B14F-4D97-AF65-F5344CB8AC3E}">
        <p14:creationId xmlns:p14="http://schemas.microsoft.com/office/powerpoint/2010/main" val="195230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6C41E-F519-ECB1-5B37-A7BB591AE112}"/>
              </a:ext>
            </a:extLst>
          </p:cNvPr>
          <p:cNvSpPr>
            <a:spLocks noGrp="1"/>
          </p:cNvSpPr>
          <p:nvPr>
            <p:ph idx="1"/>
          </p:nvPr>
        </p:nvSpPr>
        <p:spPr>
          <a:xfrm>
            <a:off x="195309" y="1322773"/>
            <a:ext cx="8868792" cy="5433134"/>
          </a:xfrm>
        </p:spPr>
        <p:txBody>
          <a:bodyPr>
            <a:normAutofit fontScale="77500" lnSpcReduction="20000"/>
          </a:bodyPr>
          <a:lstStyle/>
          <a:p>
            <a:pPr marL="0" indent="0">
              <a:buNone/>
            </a:pPr>
            <a:r>
              <a:rPr lang="en-US" sz="3600" b="1" dirty="0">
                <a:solidFill>
                  <a:srgbClr val="502800"/>
                </a:solidFill>
              </a:rPr>
              <a:t>The Garden of Eden	</a:t>
            </a:r>
            <a:r>
              <a:rPr lang="en-US" sz="3600" b="1" dirty="0">
                <a:solidFill>
                  <a:srgbClr val="C00000"/>
                </a:solidFill>
              </a:rPr>
              <a:t>Gen 2:4-25</a:t>
            </a:r>
          </a:p>
          <a:p>
            <a:r>
              <a:rPr lang="en-US" b="1" i="1" dirty="0">
                <a:solidFill>
                  <a:srgbClr val="502800"/>
                </a:solidFill>
              </a:rPr>
              <a:t>God planted a garden eastward…in Eden 	</a:t>
            </a:r>
            <a:r>
              <a:rPr lang="en-US" b="1" i="1" dirty="0">
                <a:solidFill>
                  <a:srgbClr val="C00000"/>
                </a:solidFill>
              </a:rPr>
              <a:t>vv. 8-14</a:t>
            </a:r>
          </a:p>
          <a:p>
            <a:pPr lvl="1"/>
            <a:r>
              <a:rPr lang="en-US" sz="3900" b="1" i="1" dirty="0">
                <a:solidFill>
                  <a:srgbClr val="502800"/>
                </a:solidFill>
              </a:rPr>
              <a:t>Every tree pleasing to the sight and good for food was provided</a:t>
            </a:r>
          </a:p>
          <a:p>
            <a:pPr lvl="1"/>
            <a:r>
              <a:rPr lang="en-US" sz="3900" b="1" i="1" dirty="0">
                <a:solidFill>
                  <a:srgbClr val="502800"/>
                </a:solidFill>
              </a:rPr>
              <a:t>Tree of Life was there…also Tree of Knowledge of Good and Evil</a:t>
            </a:r>
          </a:p>
          <a:p>
            <a:pPr lvl="2"/>
            <a:r>
              <a:rPr lang="en-US" sz="3900" b="1" i="1" dirty="0">
                <a:solidFill>
                  <a:srgbClr val="502800"/>
                </a:solidFill>
              </a:rPr>
              <a:t>God placed man          </a:t>
            </a:r>
            <a:r>
              <a:rPr lang="en-US" sz="3900" b="1" i="1" dirty="0" err="1">
                <a:solidFill>
                  <a:srgbClr val="502800"/>
                </a:solidFill>
              </a:rPr>
              <a:t>man</a:t>
            </a:r>
            <a:r>
              <a:rPr lang="en-US" sz="3900" b="1" i="1" dirty="0">
                <a:solidFill>
                  <a:srgbClr val="502800"/>
                </a:solidFill>
              </a:rPr>
              <a:t> given a home</a:t>
            </a:r>
          </a:p>
          <a:p>
            <a:pPr lvl="2"/>
            <a:r>
              <a:rPr lang="en-US" sz="3900" b="1" i="1" dirty="0">
                <a:solidFill>
                  <a:srgbClr val="502800"/>
                </a:solidFill>
              </a:rPr>
              <a:t>God nourished the garden with water, food          man given sustenance</a:t>
            </a:r>
          </a:p>
          <a:p>
            <a:pPr lvl="2"/>
            <a:r>
              <a:rPr lang="en-US" sz="3900" b="1" i="1" dirty="0">
                <a:solidFill>
                  <a:srgbClr val="502800"/>
                </a:solidFill>
              </a:rPr>
              <a:t>God commanded man to tend &amp; keep the garden           man given work</a:t>
            </a:r>
          </a:p>
          <a:p>
            <a:pPr lvl="2"/>
            <a:r>
              <a:rPr lang="en-US" sz="3900" b="1" i="1" dirty="0">
                <a:solidFill>
                  <a:srgbClr val="502800"/>
                </a:solidFill>
              </a:rPr>
              <a:t>God blessed man with Tree of Life          man given eternal possibility</a:t>
            </a:r>
          </a:p>
          <a:p>
            <a:pPr lvl="2"/>
            <a:r>
              <a:rPr lang="en-US" sz="3900" b="1" i="1" dirty="0">
                <a:solidFill>
                  <a:srgbClr val="502800"/>
                </a:solidFill>
              </a:rPr>
              <a:t>God warned man re: Tree of Knowledge of Good &amp; Evil          man given a test</a:t>
            </a:r>
            <a:endParaRPr lang="en-US" sz="3900" b="1" dirty="0">
              <a:solidFill>
                <a:srgbClr val="C00000"/>
              </a:solidFill>
            </a:endParaRPr>
          </a:p>
        </p:txBody>
      </p:sp>
      <p:cxnSp>
        <p:nvCxnSpPr>
          <p:cNvPr id="2" name="Straight Arrow Connector 1">
            <a:extLst>
              <a:ext uri="{FF2B5EF4-FFF2-40B4-BE49-F238E27FC236}">
                <a16:creationId xmlns:a16="http://schemas.microsoft.com/office/drawing/2014/main" id="{FFBBA595-8397-23E0-840B-C7F64B1A6DF5}"/>
              </a:ext>
            </a:extLst>
          </p:cNvPr>
          <p:cNvCxnSpPr>
            <a:cxnSpLocks/>
          </p:cNvCxnSpPr>
          <p:nvPr/>
        </p:nvCxnSpPr>
        <p:spPr>
          <a:xfrm>
            <a:off x="3516835" y="6465488"/>
            <a:ext cx="186821" cy="0"/>
          </a:xfrm>
          <a:prstGeom prst="straightConnector1">
            <a:avLst/>
          </a:prstGeom>
          <a:ln w="38100">
            <a:solidFill>
              <a:srgbClr val="5028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CD8F41A8-C6B4-5457-DB1D-6DC1F8E66E56}"/>
              </a:ext>
            </a:extLst>
          </p:cNvPr>
          <p:cNvCxnSpPr>
            <a:cxnSpLocks/>
          </p:cNvCxnSpPr>
          <p:nvPr/>
        </p:nvCxnSpPr>
        <p:spPr>
          <a:xfrm>
            <a:off x="4295392" y="3677575"/>
            <a:ext cx="186821" cy="0"/>
          </a:xfrm>
          <a:prstGeom prst="straightConnector1">
            <a:avLst/>
          </a:prstGeom>
          <a:ln w="38100">
            <a:solidFill>
              <a:srgbClr val="5028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FA1BF879-650E-8ABB-6ADC-656FEA073484}"/>
              </a:ext>
            </a:extLst>
          </p:cNvPr>
          <p:cNvCxnSpPr>
            <a:cxnSpLocks/>
          </p:cNvCxnSpPr>
          <p:nvPr/>
        </p:nvCxnSpPr>
        <p:spPr>
          <a:xfrm>
            <a:off x="2848953" y="5074745"/>
            <a:ext cx="186821" cy="0"/>
          </a:xfrm>
          <a:prstGeom prst="straightConnector1">
            <a:avLst/>
          </a:prstGeom>
          <a:ln w="38100">
            <a:solidFill>
              <a:srgbClr val="5028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CD77EF7E-39C9-1CD9-7256-48939036DA59}"/>
              </a:ext>
            </a:extLst>
          </p:cNvPr>
          <p:cNvCxnSpPr>
            <a:cxnSpLocks/>
          </p:cNvCxnSpPr>
          <p:nvPr/>
        </p:nvCxnSpPr>
        <p:spPr>
          <a:xfrm>
            <a:off x="8543080" y="4004708"/>
            <a:ext cx="186821" cy="0"/>
          </a:xfrm>
          <a:prstGeom prst="straightConnector1">
            <a:avLst/>
          </a:prstGeom>
          <a:ln w="38100">
            <a:solidFill>
              <a:srgbClr val="5028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272A800-8352-A440-0F83-CC483087394D}"/>
              </a:ext>
            </a:extLst>
          </p:cNvPr>
          <p:cNvCxnSpPr>
            <a:cxnSpLocks/>
          </p:cNvCxnSpPr>
          <p:nvPr/>
        </p:nvCxnSpPr>
        <p:spPr>
          <a:xfrm>
            <a:off x="6964341" y="5444188"/>
            <a:ext cx="186821" cy="0"/>
          </a:xfrm>
          <a:prstGeom prst="straightConnector1">
            <a:avLst/>
          </a:prstGeom>
          <a:ln w="38100">
            <a:solidFill>
              <a:srgbClr val="5028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745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5290E9-3806-97E0-28F9-82174643E22C}"/>
              </a:ext>
            </a:extLst>
          </p:cNvPr>
          <p:cNvSpPr/>
          <p:nvPr/>
        </p:nvSpPr>
        <p:spPr>
          <a:xfrm>
            <a:off x="0" y="857250"/>
            <a:ext cx="260604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1028" name="Picture 4" descr="See the source image">
            <a:extLst>
              <a:ext uri="{FF2B5EF4-FFF2-40B4-BE49-F238E27FC236}">
                <a16:creationId xmlns:a16="http://schemas.microsoft.com/office/drawing/2014/main" id="{43A45A2D-B9AF-41A4-9BE4-507D6F5A9E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469"/>
          <a:stretch/>
        </p:blipFill>
        <p:spPr bwMode="auto">
          <a:xfrm>
            <a:off x="2606040" y="857251"/>
            <a:ext cx="653796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43AD738-AB91-D45C-67B0-CD1C998AF414}"/>
              </a:ext>
            </a:extLst>
          </p:cNvPr>
          <p:cNvSpPr txBox="1"/>
          <p:nvPr/>
        </p:nvSpPr>
        <p:spPr>
          <a:xfrm>
            <a:off x="38100" y="1527810"/>
            <a:ext cx="2606040" cy="1384995"/>
          </a:xfrm>
          <a:prstGeom prst="rect">
            <a:avLst/>
          </a:prstGeom>
          <a:noFill/>
        </p:spPr>
        <p:txBody>
          <a:bodyPr wrap="square" rtlCol="0">
            <a:spAutoFit/>
          </a:bodyPr>
          <a:lstStyle/>
          <a:p>
            <a:pPr defTabSz="685800">
              <a:defRPr/>
            </a:pPr>
            <a:r>
              <a:rPr lang="en-US" sz="2100" b="1" dirty="0">
                <a:solidFill>
                  <a:prstClr val="black"/>
                </a:solidFill>
                <a:latin typeface="Calibri" panose="020F0502020204030204"/>
              </a:rPr>
              <a:t>One river flowed out of Eden to water the garden.  From there it divided into 4 rivers:</a:t>
            </a:r>
          </a:p>
        </p:txBody>
      </p:sp>
      <p:sp>
        <p:nvSpPr>
          <p:cNvPr id="4" name="TextBox 3">
            <a:extLst>
              <a:ext uri="{FF2B5EF4-FFF2-40B4-BE49-F238E27FC236}">
                <a16:creationId xmlns:a16="http://schemas.microsoft.com/office/drawing/2014/main" id="{55DE7E0B-1A47-3C4F-2BDB-4C947CFFCB35}"/>
              </a:ext>
            </a:extLst>
          </p:cNvPr>
          <p:cNvSpPr txBox="1"/>
          <p:nvPr/>
        </p:nvSpPr>
        <p:spPr>
          <a:xfrm>
            <a:off x="266700" y="3280411"/>
            <a:ext cx="1874520" cy="1577355"/>
          </a:xfrm>
          <a:prstGeom prst="rect">
            <a:avLst/>
          </a:prstGeom>
          <a:noFill/>
        </p:spPr>
        <p:txBody>
          <a:bodyPr wrap="square" rtlCol="0">
            <a:spAutoFit/>
          </a:bodyPr>
          <a:lstStyle/>
          <a:p>
            <a:pPr defTabSz="685800">
              <a:spcAft>
                <a:spcPts val="450"/>
              </a:spcAft>
              <a:defRPr/>
            </a:pPr>
            <a:r>
              <a:rPr lang="en-US" sz="2100" b="1" dirty="0">
                <a:solidFill>
                  <a:prstClr val="black"/>
                </a:solidFill>
                <a:latin typeface="Calibri" panose="020F0502020204030204"/>
              </a:rPr>
              <a:t>[1]   </a:t>
            </a:r>
            <a:r>
              <a:rPr lang="en-US" sz="2100" b="1" dirty="0" err="1">
                <a:solidFill>
                  <a:prstClr val="black"/>
                </a:solidFill>
                <a:latin typeface="Calibri" panose="020F0502020204030204"/>
              </a:rPr>
              <a:t>Pishon</a:t>
            </a:r>
            <a:endParaRPr lang="en-US" sz="2100" b="1" dirty="0">
              <a:solidFill>
                <a:prstClr val="black"/>
              </a:solidFill>
              <a:latin typeface="Calibri" panose="020F0502020204030204"/>
            </a:endParaRPr>
          </a:p>
          <a:p>
            <a:pPr defTabSz="685800">
              <a:spcAft>
                <a:spcPts val="450"/>
              </a:spcAft>
              <a:defRPr/>
            </a:pPr>
            <a:r>
              <a:rPr lang="en-US" sz="2100" b="1" dirty="0">
                <a:solidFill>
                  <a:prstClr val="black"/>
                </a:solidFill>
                <a:latin typeface="Calibri" panose="020F0502020204030204"/>
              </a:rPr>
              <a:t>[2]   Gihon</a:t>
            </a:r>
          </a:p>
          <a:p>
            <a:pPr defTabSz="685800">
              <a:spcAft>
                <a:spcPts val="450"/>
              </a:spcAft>
              <a:defRPr/>
            </a:pPr>
            <a:r>
              <a:rPr lang="en-US" sz="2100" b="1" dirty="0">
                <a:solidFill>
                  <a:prstClr val="black"/>
                </a:solidFill>
                <a:latin typeface="Calibri" panose="020F0502020204030204"/>
              </a:rPr>
              <a:t>[3]   Tigris</a:t>
            </a:r>
          </a:p>
          <a:p>
            <a:pPr defTabSz="685800">
              <a:defRPr/>
            </a:pPr>
            <a:r>
              <a:rPr lang="en-US" sz="2100" b="1" dirty="0">
                <a:solidFill>
                  <a:prstClr val="black"/>
                </a:solidFill>
                <a:latin typeface="Calibri" panose="020F0502020204030204"/>
              </a:rPr>
              <a:t>[4]   Euphrates</a:t>
            </a:r>
          </a:p>
        </p:txBody>
      </p:sp>
    </p:spTree>
    <p:extLst>
      <p:ext uri="{BB962C8B-B14F-4D97-AF65-F5344CB8AC3E}">
        <p14:creationId xmlns:p14="http://schemas.microsoft.com/office/powerpoint/2010/main" val="2240000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6C41E-F519-ECB1-5B37-A7BB591AE112}"/>
              </a:ext>
            </a:extLst>
          </p:cNvPr>
          <p:cNvSpPr>
            <a:spLocks noGrp="1"/>
          </p:cNvSpPr>
          <p:nvPr>
            <p:ph idx="1"/>
          </p:nvPr>
        </p:nvSpPr>
        <p:spPr>
          <a:xfrm>
            <a:off x="88776" y="1349406"/>
            <a:ext cx="8886547" cy="5370989"/>
          </a:xfrm>
        </p:spPr>
        <p:txBody>
          <a:bodyPr>
            <a:normAutofit/>
          </a:bodyPr>
          <a:lstStyle/>
          <a:p>
            <a:pPr marL="0" indent="0">
              <a:buNone/>
            </a:pPr>
            <a:endParaRPr lang="en-US" sz="3600" b="1" i="1" dirty="0">
              <a:solidFill>
                <a:srgbClr val="C00000"/>
              </a:solidFill>
            </a:endParaRPr>
          </a:p>
          <a:p>
            <a:r>
              <a:rPr lang="en-US" sz="3200" b="1" dirty="0">
                <a:solidFill>
                  <a:srgbClr val="502800"/>
                </a:solidFill>
              </a:rPr>
              <a:t>Man was created in the “image of God”</a:t>
            </a:r>
          </a:p>
          <a:p>
            <a:r>
              <a:rPr lang="en-US" sz="3200" dirty="0">
                <a:solidFill>
                  <a:srgbClr val="000000"/>
                </a:solidFill>
                <a:cs typeface="Calibri" panose="020F0502020204030204" pitchFamily="34" charset="0"/>
              </a:rPr>
              <a:t>Eph 4:22-24 “to put off your old self, which belongs to your former manner of life and is corrupt through deceitful desires, </a:t>
            </a:r>
            <a:r>
              <a:rPr lang="en-US" sz="3200" b="1" baseline="30000" dirty="0">
                <a:solidFill>
                  <a:srgbClr val="000000"/>
                </a:solidFill>
                <a:cs typeface="Calibri" panose="020F0502020204030204" pitchFamily="34" charset="0"/>
              </a:rPr>
              <a:t> </a:t>
            </a:r>
            <a:r>
              <a:rPr lang="en-US" sz="3200" dirty="0">
                <a:solidFill>
                  <a:srgbClr val="000000"/>
                </a:solidFill>
                <a:cs typeface="Calibri" panose="020F0502020204030204" pitchFamily="34" charset="0"/>
              </a:rPr>
              <a:t>and to be renewed in the spirit of your minds, </a:t>
            </a:r>
            <a:r>
              <a:rPr lang="en-US" sz="3200" b="1" baseline="30000" dirty="0">
                <a:solidFill>
                  <a:srgbClr val="000000"/>
                </a:solidFill>
                <a:cs typeface="Calibri" panose="020F0502020204030204" pitchFamily="34" charset="0"/>
              </a:rPr>
              <a:t> </a:t>
            </a:r>
            <a:r>
              <a:rPr lang="en-US" sz="3200" dirty="0">
                <a:solidFill>
                  <a:srgbClr val="000000"/>
                </a:solidFill>
                <a:cs typeface="Calibri" panose="020F0502020204030204" pitchFamily="34" charset="0"/>
              </a:rPr>
              <a:t>and to put on the new self, created after the </a:t>
            </a:r>
            <a:r>
              <a:rPr lang="en-US" sz="3200" b="1" dirty="0">
                <a:solidFill>
                  <a:srgbClr val="000000"/>
                </a:solidFill>
                <a:cs typeface="Calibri" panose="020F0502020204030204" pitchFamily="34" charset="0"/>
              </a:rPr>
              <a:t>likeness of God </a:t>
            </a:r>
            <a:r>
              <a:rPr lang="en-US" sz="3200" dirty="0">
                <a:solidFill>
                  <a:srgbClr val="000000"/>
                </a:solidFill>
                <a:cs typeface="Calibri" panose="020F0502020204030204" pitchFamily="34" charset="0"/>
              </a:rPr>
              <a:t>in true righteousness and holiness.”</a:t>
            </a:r>
            <a:endParaRPr lang="en-US" sz="3200" b="1" dirty="0">
              <a:solidFill>
                <a:srgbClr val="C00000"/>
              </a:solidFill>
              <a:cs typeface="Calibri" panose="020F0502020204030204" pitchFamily="34" charset="0"/>
            </a:endParaRPr>
          </a:p>
        </p:txBody>
      </p:sp>
    </p:spTree>
    <p:extLst>
      <p:ext uri="{BB962C8B-B14F-4D97-AF65-F5344CB8AC3E}">
        <p14:creationId xmlns:p14="http://schemas.microsoft.com/office/powerpoint/2010/main" val="35311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6C41E-F519-ECB1-5B37-A7BB591AE112}"/>
              </a:ext>
            </a:extLst>
          </p:cNvPr>
          <p:cNvSpPr>
            <a:spLocks noGrp="1"/>
          </p:cNvSpPr>
          <p:nvPr>
            <p:ph idx="1"/>
          </p:nvPr>
        </p:nvSpPr>
        <p:spPr>
          <a:xfrm>
            <a:off x="236220" y="1334530"/>
            <a:ext cx="8679180" cy="5325350"/>
          </a:xfrm>
        </p:spPr>
        <p:txBody>
          <a:bodyPr>
            <a:normAutofit/>
          </a:bodyPr>
          <a:lstStyle/>
          <a:p>
            <a:pPr marL="0" indent="0">
              <a:buNone/>
            </a:pPr>
            <a:r>
              <a:rPr lang="en-US" sz="3200" b="1" dirty="0">
                <a:solidFill>
                  <a:srgbClr val="502800"/>
                </a:solidFill>
              </a:rPr>
              <a:t>Cain’s sin and the consequences  </a:t>
            </a:r>
            <a:r>
              <a:rPr lang="en-US" sz="3200" b="1" dirty="0">
                <a:solidFill>
                  <a:srgbClr val="C00000"/>
                </a:solidFill>
              </a:rPr>
              <a:t>Genesis 4:1-15</a:t>
            </a:r>
          </a:p>
          <a:p>
            <a:pPr marL="0" indent="0">
              <a:buNone/>
            </a:pPr>
            <a:endParaRPr lang="en-US" sz="200" b="1" dirty="0">
              <a:solidFill>
                <a:srgbClr val="C00000"/>
              </a:solidFill>
            </a:endParaRPr>
          </a:p>
          <a:p>
            <a:r>
              <a:rPr lang="en-US" b="1" dirty="0">
                <a:solidFill>
                  <a:srgbClr val="502800"/>
                </a:solidFill>
              </a:rPr>
              <a:t>Dealing with sin  </a:t>
            </a:r>
            <a:r>
              <a:rPr lang="en-US" b="1" dirty="0">
                <a:solidFill>
                  <a:srgbClr val="C00000"/>
                </a:solidFill>
              </a:rPr>
              <a:t>Genesis 4:6-15</a:t>
            </a:r>
          </a:p>
          <a:p>
            <a:pPr lvl="1"/>
            <a:r>
              <a:rPr lang="en-US" b="1" dirty="0">
                <a:solidFill>
                  <a:srgbClr val="502800"/>
                </a:solidFill>
              </a:rPr>
              <a:t>God did not accept Cain’s offering  </a:t>
            </a:r>
            <a:r>
              <a:rPr lang="en-US" b="1" dirty="0">
                <a:solidFill>
                  <a:srgbClr val="C00000"/>
                </a:solidFill>
              </a:rPr>
              <a:t>Genesis 4:5  </a:t>
            </a:r>
          </a:p>
          <a:p>
            <a:pPr lvl="1"/>
            <a:r>
              <a:rPr lang="en-US" b="1" dirty="0">
                <a:solidFill>
                  <a:srgbClr val="502800"/>
                </a:solidFill>
              </a:rPr>
              <a:t>Don’t compound sin with sin  </a:t>
            </a:r>
            <a:r>
              <a:rPr lang="en-US" b="1" dirty="0">
                <a:solidFill>
                  <a:srgbClr val="C00000"/>
                </a:solidFill>
              </a:rPr>
              <a:t>Genesis 4:5,8</a:t>
            </a:r>
          </a:p>
          <a:p>
            <a:pPr lvl="1"/>
            <a:r>
              <a:rPr lang="en-US" b="1" dirty="0">
                <a:solidFill>
                  <a:srgbClr val="502800"/>
                </a:solidFill>
              </a:rPr>
              <a:t>Acknowledge and correct it </a:t>
            </a:r>
            <a:r>
              <a:rPr lang="en-US" b="1" dirty="0">
                <a:solidFill>
                  <a:srgbClr val="C00000"/>
                </a:solidFill>
              </a:rPr>
              <a:t> Ezekiel 18:21</a:t>
            </a:r>
          </a:p>
          <a:p>
            <a:pPr lvl="1"/>
            <a:r>
              <a:rPr lang="en-US" b="1" dirty="0">
                <a:solidFill>
                  <a:srgbClr val="502800"/>
                </a:solidFill>
              </a:rPr>
              <a:t>Rule over it  </a:t>
            </a:r>
            <a:r>
              <a:rPr lang="en-US" b="1" dirty="0">
                <a:solidFill>
                  <a:srgbClr val="C00000"/>
                </a:solidFill>
              </a:rPr>
              <a:t>Genesis 4:7; James 4:7</a:t>
            </a:r>
          </a:p>
          <a:p>
            <a:pPr lvl="1"/>
            <a:r>
              <a:rPr lang="en-US" b="1" dirty="0">
                <a:solidFill>
                  <a:srgbClr val="502800"/>
                </a:solidFill>
              </a:rPr>
              <a:t>May have earthly consequences  </a:t>
            </a:r>
            <a:r>
              <a:rPr lang="en-US" b="1" dirty="0">
                <a:solidFill>
                  <a:srgbClr val="C00000"/>
                </a:solidFill>
              </a:rPr>
              <a:t>Genesis 4:11; Romans 1:27</a:t>
            </a:r>
          </a:p>
          <a:p>
            <a:pPr lvl="1"/>
            <a:r>
              <a:rPr lang="en-US" b="1" dirty="0">
                <a:solidFill>
                  <a:srgbClr val="502800"/>
                </a:solidFill>
              </a:rPr>
              <a:t>God is merciful - we may find mercy even for temporal things  </a:t>
            </a:r>
            <a:r>
              <a:rPr lang="en-US" b="1" dirty="0">
                <a:solidFill>
                  <a:srgbClr val="C00000"/>
                </a:solidFill>
              </a:rPr>
              <a:t>Genesis 4:15; Joel 2:12-14 </a:t>
            </a:r>
            <a:r>
              <a:rPr lang="en-US" b="1" dirty="0">
                <a:solidFill>
                  <a:srgbClr val="502800"/>
                </a:solidFill>
              </a:rPr>
              <a:t>(“who </a:t>
            </a:r>
            <a:r>
              <a:rPr lang="en-US" b="1" dirty="0" err="1">
                <a:solidFill>
                  <a:srgbClr val="502800"/>
                </a:solidFill>
              </a:rPr>
              <a:t>knoweth</a:t>
            </a:r>
            <a:r>
              <a:rPr lang="en-US" b="1" dirty="0">
                <a:solidFill>
                  <a:srgbClr val="502800"/>
                </a:solidFill>
              </a:rPr>
              <a:t> if he will return and repent, and leave a blessing…”); </a:t>
            </a:r>
            <a:r>
              <a:rPr lang="en-US" b="1" dirty="0">
                <a:solidFill>
                  <a:srgbClr val="C00000"/>
                </a:solidFill>
              </a:rPr>
              <a:t>2 Samuel 12:22</a:t>
            </a:r>
            <a:r>
              <a:rPr lang="en-US" b="1" dirty="0">
                <a:solidFill>
                  <a:srgbClr val="502800"/>
                </a:solidFill>
              </a:rPr>
              <a:t> (“who can tell whether God will be gracious to me…”)</a:t>
            </a:r>
          </a:p>
        </p:txBody>
      </p:sp>
    </p:spTree>
    <p:extLst>
      <p:ext uri="{BB962C8B-B14F-4D97-AF65-F5344CB8AC3E}">
        <p14:creationId xmlns:p14="http://schemas.microsoft.com/office/powerpoint/2010/main" val="45512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27557</TotalTime>
  <Words>2858</Words>
  <Application>Microsoft Office PowerPoint</Application>
  <PresentationFormat>On-screen Show (4:3)</PresentationFormat>
  <Paragraphs>354</Paragraphs>
  <Slides>50</Slides>
  <Notes>29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50</vt:i4>
      </vt:variant>
    </vt:vector>
  </HeadingPairs>
  <TitlesOfParts>
    <vt:vector size="62" baseType="lpstr">
      <vt:lpstr>Arial</vt:lpstr>
      <vt:lpstr>Bell MT</vt:lpstr>
      <vt:lpstr>Calibri</vt:lpstr>
      <vt:lpstr>Calibri Light</vt:lpstr>
      <vt:lpstr>Georgia</vt:lpstr>
      <vt:lpstr>system-ui</vt:lpstr>
      <vt:lpstr>Tahoma</vt:lpstr>
      <vt:lpstr>Times</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jandtsmith4@gmail.com</dc:creator>
  <cp:lastModifiedBy>Eastside Enlightener</cp:lastModifiedBy>
  <cp:revision>562</cp:revision>
  <cp:lastPrinted>2022-10-24T04:15:49Z</cp:lastPrinted>
  <dcterms:created xsi:type="dcterms:W3CDTF">2022-07-08T00:25:29Z</dcterms:created>
  <dcterms:modified xsi:type="dcterms:W3CDTF">2022-11-24T00:40:20Z</dcterms:modified>
</cp:coreProperties>
</file>